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78" r:id="rId2"/>
    <p:sldId id="281" r:id="rId3"/>
    <p:sldId id="301" r:id="rId4"/>
    <p:sldId id="308" r:id="rId5"/>
    <p:sldId id="300" r:id="rId6"/>
    <p:sldId id="315" r:id="rId7"/>
    <p:sldId id="329" r:id="rId8"/>
    <p:sldId id="327" r:id="rId9"/>
    <p:sldId id="348" r:id="rId10"/>
    <p:sldId id="349" r:id="rId11"/>
    <p:sldId id="311" r:id="rId12"/>
    <p:sldId id="312" r:id="rId13"/>
    <p:sldId id="350" r:id="rId14"/>
    <p:sldId id="313" r:id="rId15"/>
    <p:sldId id="351" r:id="rId16"/>
    <p:sldId id="314" r:id="rId17"/>
    <p:sldId id="352" r:id="rId18"/>
    <p:sldId id="310" r:id="rId19"/>
    <p:sldId id="353" r:id="rId20"/>
    <p:sldId id="354" r:id="rId21"/>
    <p:sldId id="279" r:id="rId22"/>
  </p:sldIdLst>
  <p:sldSz cx="9906000" cy="6858000" type="A4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C7720BA-E195-4D20-ACE8-1274695E6F41}">
          <p14:sldIdLst>
            <p14:sldId id="278"/>
            <p14:sldId id="281"/>
            <p14:sldId id="301"/>
            <p14:sldId id="308"/>
            <p14:sldId id="300"/>
            <p14:sldId id="315"/>
            <p14:sldId id="329"/>
            <p14:sldId id="327"/>
            <p14:sldId id="348"/>
            <p14:sldId id="349"/>
            <p14:sldId id="311"/>
            <p14:sldId id="312"/>
            <p14:sldId id="350"/>
            <p14:sldId id="313"/>
            <p14:sldId id="351"/>
            <p14:sldId id="314"/>
            <p14:sldId id="352"/>
            <p14:sldId id="310"/>
            <p14:sldId id="353"/>
            <p14:sldId id="354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AC00"/>
    <a:srgbClr val="FF5050"/>
    <a:srgbClr val="C5D9F1"/>
    <a:srgbClr val="A50021"/>
    <a:srgbClr val="F2DDDC"/>
    <a:srgbClr val="FFCCCC"/>
    <a:srgbClr val="898989"/>
    <a:srgbClr val="FF0066"/>
    <a:srgbClr val="009900"/>
    <a:srgbClr val="8497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27" autoAdjust="0"/>
    <p:restoredTop sz="86455" autoAdjust="0"/>
  </p:normalViewPr>
  <p:slideViewPr>
    <p:cSldViewPr>
      <p:cViewPr varScale="1">
        <p:scale>
          <a:sx n="82" d="100"/>
          <a:sy n="82" d="100"/>
        </p:scale>
        <p:origin x="1541" y="72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3049665930140009E-2"/>
                  <c:y val="7.4764180304607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F04-4B6D-80BF-02A6AC4A4211}"/>
                </c:ext>
              </c:extLst>
            </c:dLbl>
            <c:dLbl>
              <c:idx val="1"/>
              <c:layout>
                <c:manualLayout>
                  <c:x val="-6.2695059735620007E-2"/>
                  <c:y val="-3.2984197193209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F04-4B6D-80BF-02A6AC4A4211}"/>
                </c:ext>
              </c:extLst>
            </c:dLbl>
            <c:dLbl>
              <c:idx val="2"/>
              <c:layout>
                <c:manualLayout>
                  <c:x val="-4.8226969027400007E-2"/>
                  <c:y val="-1.612542123443797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F04-4B6D-80BF-02A6AC4A4211}"/>
                </c:ext>
              </c:extLst>
            </c:dLbl>
            <c:dLbl>
              <c:idx val="3"/>
              <c:layout>
                <c:manualLayout>
                  <c:x val="5.6264797198633282E-2"/>
                  <c:y val="-1.3193678877283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F04-4B6D-80BF-02A6AC4A4211}"/>
                </c:ext>
              </c:extLst>
            </c:dLbl>
            <c:dLbl>
              <c:idx val="4"/>
              <c:layout>
                <c:manualLayout>
                  <c:x val="4.8226969027400007E-2"/>
                  <c:y val="-4.61778760704930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F04-4B6D-80BF-02A6AC4A42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Критерий 1 «Открытость и доступность информации об организации социальной сферы» </c:v>
                </c:pt>
                <c:pt idx="1">
                  <c:v>Критерий 2 «Комфортность условий предоставления услуг, в том числе время ожидания предоставления услуг» </c:v>
                </c:pt>
                <c:pt idx="2">
                  <c:v>Критерий 3 «Доступность услуг для инвалидов» </c:v>
                </c:pt>
                <c:pt idx="3">
                  <c:v>Критерий 4 «Доброжелательность, вежливость работников организаций социальной сферы» </c:v>
                </c:pt>
                <c:pt idx="4">
                  <c:v>Критерий 5 «Удовлетворенность условиями оказания услуг»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04-4B6D-80BF-02A6AC4A421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6.4302625369865498E-3"/>
                  <c:y val="0.10774837749781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F04-4B6D-80BF-02A6AC4A4211}"/>
                </c:ext>
              </c:extLst>
            </c:dLbl>
            <c:dLbl>
              <c:idx val="1"/>
              <c:layout>
                <c:manualLayout>
                  <c:x val="-8.520097861507335E-2"/>
                  <c:y val="3.7382090152303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F04-4B6D-80BF-02A6AC4A4211}"/>
                </c:ext>
              </c:extLst>
            </c:dLbl>
            <c:dLbl>
              <c:idx val="2"/>
              <c:layout>
                <c:manualLayout>
                  <c:x val="-3.6974009587673336E-2"/>
                  <c:y val="-9.0156805661438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04-4B6D-80BF-02A6AC4A4211}"/>
                </c:ext>
              </c:extLst>
            </c:dLbl>
            <c:dLbl>
              <c:idx val="3"/>
              <c:layout>
                <c:manualLayout>
                  <c:x val="3.8581575221920003E-2"/>
                  <c:y val="-8.7957859181891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F04-4B6D-80BF-02A6AC4A4211}"/>
                </c:ext>
              </c:extLst>
            </c:dLbl>
            <c:dLbl>
              <c:idx val="4"/>
              <c:layout>
                <c:manualLayout>
                  <c:x val="7.8770716078086681E-2"/>
                  <c:y val="3.0785250713662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F04-4B6D-80BF-02A6AC4A42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Критерий 1 «Открытость и доступность информации об организации социальной сферы» </c:v>
                </c:pt>
                <c:pt idx="1">
                  <c:v>Критерий 2 «Комфортность условий предоставления услуг, в том числе время ожидания предоставления услуг» </c:v>
                </c:pt>
                <c:pt idx="2">
                  <c:v>Критерий 3 «Доступность услуг для инвалидов» </c:v>
                </c:pt>
                <c:pt idx="3">
                  <c:v>Критерий 4 «Доброжелательность, вежливость работников организаций социальной сферы» </c:v>
                </c:pt>
                <c:pt idx="4">
                  <c:v>Критерий 5 «Удовлетворенность условиями оказания услуг» </c:v>
                </c:pt>
              </c:strCache>
            </c:strRef>
          </c:cat>
          <c:val>
            <c:numRef>
              <c:f>Лист1!$C$2:$C$6</c:f>
              <c:numCache>
                <c:formatCode>0</c:formatCode>
                <c:ptCount val="5"/>
                <c:pt idx="0">
                  <c:v>95.933652539212488</c:v>
                </c:pt>
                <c:pt idx="1">
                  <c:v>96.292172064724696</c:v>
                </c:pt>
                <c:pt idx="2">
                  <c:v>82.079928888837287</c:v>
                </c:pt>
                <c:pt idx="3">
                  <c:v>96.889037371221633</c:v>
                </c:pt>
                <c:pt idx="4">
                  <c:v>95.561667207114965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F04-4B6D-80BF-02A6AC4A42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825664"/>
        <c:axId val="113827200"/>
      </c:radarChart>
      <c:catAx>
        <c:axId val="11382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827200"/>
        <c:crosses val="autoZero"/>
        <c:auto val="1"/>
        <c:lblAlgn val="ctr"/>
        <c:lblOffset val="100"/>
        <c:noMultiLvlLbl val="0"/>
      </c:catAx>
      <c:valAx>
        <c:axId val="1138272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382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1FE7E-733F-46C8-8933-47B116E8E3CF}" type="datetimeFigureOut">
              <a:rPr lang="ru-RU" smtClean="0"/>
              <a:pPr/>
              <a:t>10.02.2022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746125"/>
            <a:ext cx="538321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A9856-44DB-467A-B2D6-F7E1774748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499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A76E-1650-4EB5-978F-A5B64442E145}" type="datetime1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2AA52-E1D3-4084-B1B8-400CC8C13149}" type="datetime1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D53B4-8B69-498F-9FA9-CC1F0AB7F18F}" type="datetime1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3DE45-3473-491F-BD8A-0C01047C4516}" type="datetime1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0F8F7-AD15-4341-96AC-C9C2E150338D}" type="datetime1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96EED-74A5-4972-8E09-0D9267430BD7}" type="datetime1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E1A4-8537-400E-96B6-6A23F5812FB4}" type="datetime1">
              <a:rPr lang="ru-RU" smtClean="0"/>
              <a:pPr/>
              <a:t>10.02.2022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2CB02-300D-462B-B123-04B944DDB1CC}" type="datetime1">
              <a:rPr lang="ru-RU" smtClean="0"/>
              <a:pPr/>
              <a:t>10.02.2022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4111E-788B-476D-A74D-CF0C0DFA91D4}" type="datetime1">
              <a:rPr lang="ru-RU" smtClean="0"/>
              <a:pPr/>
              <a:t>10.02.2022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FDC1C-2A02-40A0-8B05-DAC64BFAD052}" type="datetime1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61D0-ABD8-4F61-9D9B-50A38DFED321}" type="datetime1">
              <a:rPr lang="ru-RU" smtClean="0"/>
              <a:pPr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D7E04-A238-4F0D-9334-B3DDFF79AABD}" type="datetime1">
              <a:rPr lang="ru-RU" smtClean="0"/>
              <a:pPr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416496" y="1772816"/>
            <a:ext cx="7272808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16496" y="6088869"/>
            <a:ext cx="9073008" cy="4427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32520" y="2564904"/>
            <a:ext cx="8602196" cy="2470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2000"/>
              </a:lnSpc>
            </a:pPr>
            <a:r>
              <a:rPr lang="ru-RU" sz="2800" b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НЕЗАВИСИМАЯ ОЦЕНКА </a:t>
            </a:r>
            <a:br>
              <a:rPr lang="ru-RU" sz="2800" b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УСЛОВИЙ </a:t>
            </a:r>
            <a:br>
              <a:rPr lang="ru-RU" sz="2800" b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УСЛУГ ОРГАНИЗАЦИЯМИ ЗДРАВООХРАНЕНИЯ ПЕРМСКОГО КРАЯ</a:t>
            </a:r>
          </a:p>
          <a:p>
            <a:pPr algn="ctr">
              <a:lnSpc>
                <a:spcPct val="92000"/>
              </a:lnSpc>
            </a:pPr>
            <a:endParaRPr lang="ru-RU" sz="2800" b="1" spc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2000"/>
              </a:lnSpc>
            </a:pPr>
            <a:r>
              <a:rPr lang="ru-RU" sz="2800" b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</a:p>
        </p:txBody>
      </p:sp>
      <p:pic>
        <p:nvPicPr>
          <p:cNvPr id="1026" name="Picture 2" descr="Векторный герб Пермского края — Abali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376" y="44624"/>
            <a:ext cx="98675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162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96616" y="1092299"/>
            <a:ext cx="792088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44488" y="6669360"/>
            <a:ext cx="91450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496616" y="376067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КОМФОРТНОСТЬ УСЛОВИЙ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 УСЛУГ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489504" y="6453336"/>
            <a:ext cx="416496" cy="404664"/>
          </a:xfrm>
        </p:spPr>
        <p:txBody>
          <a:bodyPr/>
          <a:lstStyle/>
          <a:p>
            <a:pPr algn="ctr"/>
            <a:fld id="{B19B0651-EE4F-4900-A07F-96A6BFA9D0F0}" type="slidenum">
              <a:rPr lang="ru-RU" sz="1400" smtClean="0">
                <a:solidFill>
                  <a:srgbClr val="A50021"/>
                </a:solidFill>
              </a:rPr>
              <a:pPr algn="ctr"/>
              <a:t>10</a:t>
            </a:fld>
            <a:endParaRPr lang="ru-RU" sz="1400" dirty="0">
              <a:solidFill>
                <a:srgbClr val="A50021"/>
              </a:solidFill>
            </a:endParaRPr>
          </a:p>
        </p:txBody>
      </p:sp>
      <p:pic>
        <p:nvPicPr>
          <p:cNvPr id="9" name="Picture 2" descr="Векторный герб Пермского края — Abali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6626"/>
            <a:ext cx="576064" cy="100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Диаграмма 1"/>
          <p:cNvPicPr>
            <a:picLocks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3821"/>
          <a:stretch/>
        </p:blipFill>
        <p:spPr bwMode="auto">
          <a:xfrm>
            <a:off x="1496616" y="1112886"/>
            <a:ext cx="7920880" cy="5412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255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96616" y="1092299"/>
            <a:ext cx="792088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44488" y="6669360"/>
            <a:ext cx="91450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496616" y="376067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КОМФОРТНОСТЬ УСЛОВИЙ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ПРЕДОСТАВЛЕНИЯ УСЛУГ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489504" y="6453336"/>
            <a:ext cx="416496" cy="404664"/>
          </a:xfrm>
        </p:spPr>
        <p:txBody>
          <a:bodyPr/>
          <a:lstStyle/>
          <a:p>
            <a:pPr algn="ctr"/>
            <a:fld id="{B19B0651-EE4F-4900-A07F-96A6BFA9D0F0}" type="slidenum">
              <a:rPr lang="ru-RU" sz="1400" smtClean="0">
                <a:solidFill>
                  <a:srgbClr val="A50021"/>
                </a:solidFill>
              </a:rPr>
              <a:pPr algn="ctr"/>
              <a:t>11</a:t>
            </a:fld>
            <a:endParaRPr lang="ru-RU" sz="1400" dirty="0">
              <a:solidFill>
                <a:srgbClr val="A50021"/>
              </a:solidFill>
            </a:endParaRPr>
          </a:p>
        </p:txBody>
      </p:sp>
      <p:pic>
        <p:nvPicPr>
          <p:cNvPr id="9" name="Picture 2" descr="Векторный герб Пермского края — Abali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6626"/>
            <a:ext cx="576064" cy="100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Диаграмма 1"/>
          <p:cNvPicPr>
            <a:picLocks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681"/>
          <a:stretch/>
        </p:blipFill>
        <p:spPr bwMode="auto">
          <a:xfrm>
            <a:off x="1507828" y="1120898"/>
            <a:ext cx="7909668" cy="547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352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96616" y="1092299"/>
            <a:ext cx="792088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44488" y="6669360"/>
            <a:ext cx="91450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928080" y="475322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услуг ОРГАНИЗАЦИЙ </a:t>
            </a:r>
          </a:p>
          <a:p>
            <a:pPr algn="r"/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 для инвалидов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489504" y="6453336"/>
            <a:ext cx="416496" cy="404664"/>
          </a:xfrm>
        </p:spPr>
        <p:txBody>
          <a:bodyPr/>
          <a:lstStyle/>
          <a:p>
            <a:pPr algn="ctr"/>
            <a:fld id="{B19B0651-EE4F-4900-A07F-96A6BFA9D0F0}" type="slidenum">
              <a:rPr lang="ru-RU" sz="1400" smtClean="0">
                <a:solidFill>
                  <a:srgbClr val="A50021"/>
                </a:solidFill>
              </a:rPr>
              <a:pPr algn="ctr"/>
              <a:t>12</a:t>
            </a:fld>
            <a:endParaRPr lang="ru-RU" sz="1400" dirty="0">
              <a:solidFill>
                <a:srgbClr val="A50021"/>
              </a:solidFill>
            </a:endParaRPr>
          </a:p>
        </p:txBody>
      </p:sp>
      <p:pic>
        <p:nvPicPr>
          <p:cNvPr id="9" name="Picture 2" descr="Векторный герб Пермского края — Abali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6626"/>
            <a:ext cx="576064" cy="100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Диаграмма 1"/>
          <p:cNvPicPr>
            <a:picLocks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73" b="49985"/>
          <a:stretch/>
        </p:blipFill>
        <p:spPr bwMode="auto">
          <a:xfrm>
            <a:off x="1496616" y="1125710"/>
            <a:ext cx="7920880" cy="532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352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96616" y="1092299"/>
            <a:ext cx="792088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44488" y="6669360"/>
            <a:ext cx="91450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928080" y="475322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услуг ОРГАНИЗАЦИЙ </a:t>
            </a:r>
          </a:p>
          <a:p>
            <a:pPr algn="r"/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 для инвалидов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489504" y="6453336"/>
            <a:ext cx="416496" cy="404664"/>
          </a:xfrm>
        </p:spPr>
        <p:txBody>
          <a:bodyPr/>
          <a:lstStyle/>
          <a:p>
            <a:pPr algn="ctr"/>
            <a:fld id="{B19B0651-EE4F-4900-A07F-96A6BFA9D0F0}" type="slidenum">
              <a:rPr lang="ru-RU" sz="1400" smtClean="0">
                <a:solidFill>
                  <a:srgbClr val="A50021"/>
                </a:solidFill>
              </a:rPr>
              <a:pPr algn="ctr"/>
              <a:t>13</a:t>
            </a:fld>
            <a:endParaRPr lang="ru-RU" sz="1400" dirty="0">
              <a:solidFill>
                <a:srgbClr val="A50021"/>
              </a:solidFill>
            </a:endParaRPr>
          </a:p>
        </p:txBody>
      </p:sp>
      <p:pic>
        <p:nvPicPr>
          <p:cNvPr id="9" name="Picture 2" descr="Векторный герб Пермского края — Abali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6626"/>
            <a:ext cx="576064" cy="100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Диаграмма 1"/>
          <p:cNvPicPr>
            <a:picLocks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324"/>
          <a:stretch/>
        </p:blipFill>
        <p:spPr bwMode="auto">
          <a:xfrm>
            <a:off x="1496616" y="1096366"/>
            <a:ext cx="7920880" cy="542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827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96616" y="1092299"/>
            <a:ext cx="792088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44488" y="6669360"/>
            <a:ext cx="91450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784648" y="406013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Доброжелательность, вежливость работников организаций здравоохранения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489504" y="6453336"/>
            <a:ext cx="416496" cy="404664"/>
          </a:xfrm>
        </p:spPr>
        <p:txBody>
          <a:bodyPr/>
          <a:lstStyle/>
          <a:p>
            <a:pPr algn="ctr"/>
            <a:fld id="{B19B0651-EE4F-4900-A07F-96A6BFA9D0F0}" type="slidenum">
              <a:rPr lang="ru-RU" sz="1400" smtClean="0">
                <a:solidFill>
                  <a:srgbClr val="A50021"/>
                </a:solidFill>
              </a:rPr>
              <a:pPr algn="ctr"/>
              <a:t>14</a:t>
            </a:fld>
            <a:endParaRPr lang="ru-RU" sz="1400" dirty="0">
              <a:solidFill>
                <a:srgbClr val="A50021"/>
              </a:solidFill>
            </a:endParaRPr>
          </a:p>
        </p:txBody>
      </p:sp>
      <p:pic>
        <p:nvPicPr>
          <p:cNvPr id="9" name="Picture 2" descr="Векторный герб Пермского края — Abali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6626"/>
            <a:ext cx="576064" cy="100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Диаграмма 1"/>
          <p:cNvPicPr>
            <a:picLocks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1421"/>
          <a:stretch/>
        </p:blipFill>
        <p:spPr bwMode="auto">
          <a:xfrm>
            <a:off x="1449896" y="1092299"/>
            <a:ext cx="7967600" cy="53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352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96616" y="1092299"/>
            <a:ext cx="792088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44488" y="6669360"/>
            <a:ext cx="91450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784648" y="406013"/>
            <a:ext cx="78488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Доброжелательность, вежливость работников организаций здравоохранения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489504" y="6453336"/>
            <a:ext cx="416496" cy="404664"/>
          </a:xfrm>
        </p:spPr>
        <p:txBody>
          <a:bodyPr/>
          <a:lstStyle/>
          <a:p>
            <a:pPr algn="ctr"/>
            <a:fld id="{B19B0651-EE4F-4900-A07F-96A6BFA9D0F0}" type="slidenum">
              <a:rPr lang="ru-RU" sz="1400" smtClean="0">
                <a:solidFill>
                  <a:srgbClr val="A50021"/>
                </a:solidFill>
              </a:rPr>
              <a:pPr algn="ctr"/>
              <a:t>15</a:t>
            </a:fld>
            <a:endParaRPr lang="ru-RU" sz="1400" dirty="0">
              <a:solidFill>
                <a:srgbClr val="A50021"/>
              </a:solidFill>
            </a:endParaRPr>
          </a:p>
        </p:txBody>
      </p:sp>
      <p:pic>
        <p:nvPicPr>
          <p:cNvPr id="9" name="Picture 2" descr="Векторный герб Пермского края — Abali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6626"/>
            <a:ext cx="576064" cy="100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Диаграмма 1"/>
          <p:cNvPicPr>
            <a:picLocks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018"/>
          <a:stretch/>
        </p:blipFill>
        <p:spPr bwMode="auto">
          <a:xfrm>
            <a:off x="1496616" y="1092298"/>
            <a:ext cx="7920880" cy="543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633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96616" y="1092299"/>
            <a:ext cx="792088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44488" y="6669360"/>
            <a:ext cx="91450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26203" y="520242"/>
            <a:ext cx="90633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УСЛОВИЯМИ ОКАЗАНИЯ 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ОРГАНИЗАЦИЯМИ ЗДРАВООХРАНЕНИЯ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489504" y="6453336"/>
            <a:ext cx="416496" cy="404664"/>
          </a:xfrm>
        </p:spPr>
        <p:txBody>
          <a:bodyPr/>
          <a:lstStyle/>
          <a:p>
            <a:pPr algn="ctr"/>
            <a:fld id="{B19B0651-EE4F-4900-A07F-96A6BFA9D0F0}" type="slidenum">
              <a:rPr lang="ru-RU" sz="1400" smtClean="0">
                <a:solidFill>
                  <a:srgbClr val="A50021"/>
                </a:solidFill>
              </a:rPr>
              <a:pPr algn="ctr"/>
              <a:t>16</a:t>
            </a:fld>
            <a:endParaRPr lang="ru-RU" sz="1400" dirty="0">
              <a:solidFill>
                <a:srgbClr val="A50021"/>
              </a:solidFill>
            </a:endParaRPr>
          </a:p>
        </p:txBody>
      </p:sp>
      <p:pic>
        <p:nvPicPr>
          <p:cNvPr id="9" name="Picture 2" descr="Векторный герб Пермского края — Abali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6626"/>
            <a:ext cx="576064" cy="100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Диаграмма 1"/>
          <p:cNvPicPr>
            <a:picLocks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496616" y="1095871"/>
            <a:ext cx="7920880" cy="5429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352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96616" y="1092299"/>
            <a:ext cx="792088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44488" y="6669360"/>
            <a:ext cx="91450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26203" y="520242"/>
            <a:ext cx="90633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УСЛОВИЯМИ ОКАЗАНИЯ 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ОРГАНИЗАЦИЯМИ ЗДРАВООХРАНЕНИЯ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489504" y="6453336"/>
            <a:ext cx="416496" cy="404664"/>
          </a:xfrm>
        </p:spPr>
        <p:txBody>
          <a:bodyPr/>
          <a:lstStyle/>
          <a:p>
            <a:pPr algn="ctr"/>
            <a:fld id="{B19B0651-EE4F-4900-A07F-96A6BFA9D0F0}" type="slidenum">
              <a:rPr lang="ru-RU" sz="1400" smtClean="0">
                <a:solidFill>
                  <a:srgbClr val="A50021"/>
                </a:solidFill>
              </a:rPr>
              <a:pPr algn="ctr"/>
              <a:t>17</a:t>
            </a:fld>
            <a:endParaRPr lang="ru-RU" sz="1400" dirty="0">
              <a:solidFill>
                <a:srgbClr val="A50021"/>
              </a:solidFill>
            </a:endParaRPr>
          </a:p>
        </p:txBody>
      </p:sp>
      <p:pic>
        <p:nvPicPr>
          <p:cNvPr id="9" name="Picture 2" descr="Векторный герб Пермского края — Abali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6626"/>
            <a:ext cx="576064" cy="100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Диаграмма 1"/>
          <p:cNvPicPr>
            <a:picLocks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173"/>
          <a:stretch/>
        </p:blipFill>
        <p:spPr bwMode="auto">
          <a:xfrm>
            <a:off x="1483420" y="1092298"/>
            <a:ext cx="7934076" cy="543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963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96616" y="731966"/>
            <a:ext cx="792088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280592" y="260648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РЕЙТИНГ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44488" y="6669360"/>
            <a:ext cx="91450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489504" y="6453336"/>
            <a:ext cx="416496" cy="404664"/>
          </a:xfrm>
        </p:spPr>
        <p:txBody>
          <a:bodyPr/>
          <a:lstStyle/>
          <a:p>
            <a:pPr algn="ctr"/>
            <a:fld id="{B19B0651-EE4F-4900-A07F-96A6BFA9D0F0}" type="slidenum">
              <a:rPr lang="ru-RU" sz="1400" smtClean="0">
                <a:solidFill>
                  <a:srgbClr val="A50021"/>
                </a:solidFill>
              </a:rPr>
              <a:pPr algn="ctr"/>
              <a:t>18</a:t>
            </a:fld>
            <a:endParaRPr lang="ru-RU" sz="1400" dirty="0">
              <a:solidFill>
                <a:srgbClr val="A50021"/>
              </a:solidFill>
            </a:endParaRPr>
          </a:p>
        </p:txBody>
      </p:sp>
      <p:pic>
        <p:nvPicPr>
          <p:cNvPr id="10" name="Picture 2" descr="Векторный герб Пермского края — Abali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6626"/>
            <a:ext cx="576064" cy="100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920552" y="761186"/>
            <a:ext cx="8985448" cy="5548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352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96616" y="731966"/>
            <a:ext cx="792088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280592" y="260648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РЕЙТИНГ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44488" y="6669360"/>
            <a:ext cx="91450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489504" y="6453336"/>
            <a:ext cx="416496" cy="404664"/>
          </a:xfrm>
        </p:spPr>
        <p:txBody>
          <a:bodyPr/>
          <a:lstStyle/>
          <a:p>
            <a:pPr algn="ctr"/>
            <a:fld id="{B19B0651-EE4F-4900-A07F-96A6BFA9D0F0}" type="slidenum">
              <a:rPr lang="ru-RU" sz="1400" smtClean="0">
                <a:solidFill>
                  <a:srgbClr val="A50021"/>
                </a:solidFill>
              </a:rPr>
              <a:pPr algn="ctr"/>
              <a:t>19</a:t>
            </a:fld>
            <a:endParaRPr lang="ru-RU" sz="1400" dirty="0">
              <a:solidFill>
                <a:srgbClr val="A50021"/>
              </a:solidFill>
            </a:endParaRPr>
          </a:p>
        </p:txBody>
      </p:sp>
      <p:pic>
        <p:nvPicPr>
          <p:cNvPr id="10" name="Picture 2" descr="Векторный герб Пермского края — Abali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6626"/>
            <a:ext cx="576064" cy="100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912664" y="749602"/>
            <a:ext cx="8997754" cy="5631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949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96616" y="1092299"/>
            <a:ext cx="792088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44488" y="6669360"/>
            <a:ext cx="91450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280592" y="260648"/>
            <a:ext cx="8208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ПРАВОВАЯ БАЗА ПО ОСУЩЕСТВЛЕНИЮ НЕЗАВИСИМОЙ ОЦЕНКИ КАЧЕСТВА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489504" y="6453336"/>
            <a:ext cx="416496" cy="404664"/>
          </a:xfrm>
        </p:spPr>
        <p:txBody>
          <a:bodyPr/>
          <a:lstStyle/>
          <a:p>
            <a:pPr algn="ctr"/>
            <a:fld id="{B19B0651-EE4F-4900-A07F-96A6BFA9D0F0}" type="slidenum">
              <a:rPr lang="ru-RU" sz="1400" smtClean="0">
                <a:solidFill>
                  <a:srgbClr val="A50021"/>
                </a:solidFill>
              </a:rPr>
              <a:pPr algn="ctr"/>
              <a:t>2</a:t>
            </a:fld>
            <a:endParaRPr lang="ru-RU" sz="1400" dirty="0">
              <a:solidFill>
                <a:srgbClr val="A5002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2480" y="1307669"/>
            <a:ext cx="9289032" cy="4902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8000"/>
              </a:lnSpc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и обобщение информации о качестве оказания услуг организациями здравоохранения на территории Российской Федерации регламентированы </a:t>
            </a:r>
            <a:r>
              <a:rPr lang="ru-RU" sz="17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Правилами сбора и обобщения информации о качестве условий оказания услуг организациями в сфере социального обслуживания, охраны здоровья, образования, социального обслуживания и федеральными учреждениями медико-социальной экспертизы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утвержденными постановлением Правительства Российской Федерации от 31 мая 2018 г. № 638.</a:t>
            </a:r>
          </a:p>
          <a:p>
            <a:pPr algn="just">
              <a:lnSpc>
                <a:spcPct val="98000"/>
              </a:lnSpc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8000"/>
              </a:lnSpc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критерии и показатели оценки качества условий оказания услуг организациями утверждены приказом Министерства здравоохранения Российской Федерации от 04.05.2018 № 201н «Об утверждении показателей, характеризующих общие критерии оценки качества условий оказания услуг медицинскими организациями, в отношении которых проводится независимая оценка» </a:t>
            </a:r>
          </a:p>
          <a:p>
            <a:pPr algn="just">
              <a:lnSpc>
                <a:spcPct val="98000"/>
              </a:lnSpc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8000"/>
              </a:lnSpc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показателей, характеризующих общие критерии оценки качества условий оказания услуг организациями, осуществляется на основании </a:t>
            </a:r>
            <a:r>
              <a:rPr lang="ru-RU" sz="17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порядка расчета показателей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98000"/>
              </a:lnSpc>
            </a:pP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8000"/>
              </a:lnSpc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обобщение мнения граждан о качестве условий оказания услуг организациями проводится в соответствии с </a:t>
            </a:r>
            <a:r>
              <a:rPr lang="ru-RU" sz="17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Методикой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утвержденной Приказом Министерства труда и социальной защиты Российской Федерации от 30 октября 2018 г. № 675н.</a:t>
            </a:r>
          </a:p>
        </p:txBody>
      </p:sp>
      <p:pic>
        <p:nvPicPr>
          <p:cNvPr id="8" name="Picture 2" descr="Векторный герб Пермского края — Abali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6626"/>
            <a:ext cx="576064" cy="100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352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96616" y="731966"/>
            <a:ext cx="792088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280592" y="260648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 РЕЙТИНГ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44488" y="6669360"/>
            <a:ext cx="91450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489504" y="6453336"/>
            <a:ext cx="416496" cy="404664"/>
          </a:xfrm>
        </p:spPr>
        <p:txBody>
          <a:bodyPr/>
          <a:lstStyle/>
          <a:p>
            <a:pPr algn="ctr"/>
            <a:fld id="{B19B0651-EE4F-4900-A07F-96A6BFA9D0F0}" type="slidenum">
              <a:rPr lang="ru-RU" sz="1400" smtClean="0">
                <a:solidFill>
                  <a:srgbClr val="A50021"/>
                </a:solidFill>
              </a:rPr>
              <a:pPr algn="ctr"/>
              <a:t>20</a:t>
            </a:fld>
            <a:endParaRPr lang="ru-RU" sz="1400" dirty="0">
              <a:solidFill>
                <a:srgbClr val="A50021"/>
              </a:solidFill>
            </a:endParaRPr>
          </a:p>
        </p:txBody>
      </p:sp>
      <p:pic>
        <p:nvPicPr>
          <p:cNvPr id="10" name="Picture 2" descr="Векторный герб Пермского края — Abali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6626"/>
            <a:ext cx="576064" cy="100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20465" y="1369422"/>
            <a:ext cx="21651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Значения 5 критериев независимой оценки качества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193615237"/>
              </p:ext>
            </p:extLst>
          </p:nvPr>
        </p:nvGraphicFramePr>
        <p:xfrm>
          <a:off x="1856656" y="908720"/>
          <a:ext cx="7900144" cy="5775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06156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57122" y="2681625"/>
            <a:ext cx="7268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Спасибо за внимание!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44488" y="6021288"/>
            <a:ext cx="9289032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008784" y="908720"/>
            <a:ext cx="6408712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Векторный герб Пермского края — Abali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42" y="116632"/>
            <a:ext cx="1464548" cy="256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746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96616" y="731966"/>
            <a:ext cx="792088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216696" y="260648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МЕТОДОЛОГИЯ ИССЛЕДОВАНИЯ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44488" y="6669360"/>
            <a:ext cx="91450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489504" y="6453336"/>
            <a:ext cx="416496" cy="404664"/>
          </a:xfrm>
        </p:spPr>
        <p:txBody>
          <a:bodyPr/>
          <a:lstStyle/>
          <a:p>
            <a:pPr algn="ctr"/>
            <a:fld id="{B19B0651-EE4F-4900-A07F-96A6BFA9D0F0}" type="slidenum">
              <a:rPr lang="ru-RU" sz="1400" smtClean="0">
                <a:solidFill>
                  <a:srgbClr val="A50021"/>
                </a:solidFill>
              </a:rPr>
              <a:pPr algn="ctr"/>
              <a:t>3</a:t>
            </a:fld>
            <a:endParaRPr lang="ru-RU" sz="1400" dirty="0">
              <a:solidFill>
                <a:srgbClr val="A5002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4488" y="1196752"/>
            <a:ext cx="9217024" cy="4810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spcAft>
                <a:spcPts val="300"/>
              </a:spcAft>
            </a:pPr>
            <a:r>
              <a:rPr lang="ru-RU" sz="17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 исследования:</a:t>
            </a:r>
          </a:p>
          <a:p>
            <a:pPr marL="360000" indent="-342000">
              <a:lnSpc>
                <a:spcPct val="93000"/>
              </a:lnSpc>
              <a:spcAft>
                <a:spcPts val="300"/>
              </a:spcAft>
              <a:buFont typeface="Wingdings" pitchFamily="2" charset="2"/>
              <a:buChar char="v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информации о качестве условий оказания услуг организациями здравоохранения;</a:t>
            </a:r>
          </a:p>
          <a:p>
            <a:pPr marL="360000" indent="-342000">
              <a:lnSpc>
                <a:spcPct val="93000"/>
              </a:lnSpc>
              <a:spcAft>
                <a:spcPts val="300"/>
              </a:spcAft>
              <a:buFont typeface="Wingdings" pitchFamily="2" charset="2"/>
              <a:buChar char="v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мнения получателей услуг о качестве условий оказания услуг в целях установления удовлетворенности граждан условиями оказания услуг, предоставляемыми организациями здравоохранения.</a:t>
            </a:r>
          </a:p>
          <a:p>
            <a:pPr marL="360000" indent="-342000">
              <a:lnSpc>
                <a:spcPct val="93000"/>
              </a:lnSpc>
              <a:spcAft>
                <a:spcPts val="300"/>
              </a:spcAft>
              <a:buFont typeface="Wingdings" pitchFamily="2" charset="2"/>
              <a:buChar char="v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проблемных направлений в оказании медицинских услуг и разработка рекомендаций и предложений по повышению качества условий оказания услуг организациями здравоохранения. </a:t>
            </a:r>
          </a:p>
          <a:p>
            <a:pPr marL="18000">
              <a:lnSpc>
                <a:spcPct val="93000"/>
              </a:lnSpc>
              <a:spcAft>
                <a:spcPts val="300"/>
              </a:spcAft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3000"/>
              </a:lnSpc>
              <a:spcAft>
                <a:spcPts val="300"/>
              </a:spcAft>
            </a:pPr>
            <a:r>
              <a:rPr lang="ru-RU" sz="17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исследования:</a:t>
            </a:r>
          </a:p>
          <a:p>
            <a:pPr marL="360000" indent="-342900">
              <a:lnSpc>
                <a:spcPct val="93000"/>
              </a:lnSpc>
              <a:spcAft>
                <a:spcPts val="300"/>
              </a:spcAft>
              <a:buFont typeface="Wingdings" pitchFamily="2" charset="2"/>
              <a:buChar char="v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значения показателей, характеризующих общие критерии оценки качества условий оказания услуг организациями здравоохранения, а именно:</a:t>
            </a:r>
          </a:p>
          <a:p>
            <a:pPr marL="900000" indent="-342900">
              <a:lnSpc>
                <a:spcPct val="93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и доступность информации об организации;</a:t>
            </a:r>
          </a:p>
          <a:p>
            <a:pPr marL="900000" indent="-342900">
              <a:lnSpc>
                <a:spcPct val="93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комфортность условий предоставления услуг, в том числе время ожидания предоставления услуг;</a:t>
            </a:r>
          </a:p>
          <a:p>
            <a:pPr marL="900000" indent="-342900">
              <a:lnSpc>
                <a:spcPct val="93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услуг для инвалидов и представителей </a:t>
            </a:r>
            <a:r>
              <a:rPr lang="ru-RU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маломобильных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 населения;</a:t>
            </a:r>
          </a:p>
          <a:p>
            <a:pPr marL="900000" indent="-342900">
              <a:lnSpc>
                <a:spcPct val="93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доброжелательность, вежливость работников организации;</a:t>
            </a:r>
          </a:p>
          <a:p>
            <a:pPr marL="900000" indent="-342900">
              <a:lnSpc>
                <a:spcPct val="93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условиями оказания услуг.</a:t>
            </a:r>
          </a:p>
          <a:p>
            <a:pPr marL="360000" indent="-342900">
              <a:lnSpc>
                <a:spcPct val="93000"/>
              </a:lnSpc>
              <a:spcAft>
                <a:spcPts val="300"/>
              </a:spcAft>
              <a:buFont typeface="Wingdings" pitchFamily="2" charset="2"/>
              <a:buChar char="v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и анализ полученных значений показателей, характеризующих общие критерии оценки качества условий оказания услуг организациями здравоохранения.</a:t>
            </a:r>
          </a:p>
          <a:p>
            <a:pPr marL="360000" indent="-342900">
              <a:lnSpc>
                <a:spcPct val="93000"/>
              </a:lnSpc>
              <a:spcAft>
                <a:spcPts val="300"/>
              </a:spcAft>
              <a:buFont typeface="Wingdings" pitchFamily="2" charset="2"/>
              <a:buChar char="v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рейтинга организаций.</a:t>
            </a:r>
          </a:p>
          <a:p>
            <a:pPr marL="360000" indent="-342900">
              <a:lnSpc>
                <a:spcPct val="93000"/>
              </a:lnSpc>
              <a:spcAft>
                <a:spcPts val="300"/>
              </a:spcAft>
              <a:buFont typeface="Wingdings" pitchFamily="2" charset="2"/>
              <a:buChar char="v"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предложений по повышению качества условий оказания медицинских услуг организациями.</a:t>
            </a:r>
            <a:endParaRPr lang="ru-RU" sz="15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Векторный герб Пермского края — Abali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6626"/>
            <a:ext cx="576064" cy="100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352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96616" y="731966"/>
            <a:ext cx="792088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216696" y="260648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МЕТОДОЛОГИЯ ИССЛЕДОВАНИЯ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44488" y="6669360"/>
            <a:ext cx="91450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489504" y="6453336"/>
            <a:ext cx="416496" cy="404664"/>
          </a:xfrm>
        </p:spPr>
        <p:txBody>
          <a:bodyPr/>
          <a:lstStyle/>
          <a:p>
            <a:pPr algn="ctr"/>
            <a:fld id="{B19B0651-EE4F-4900-A07F-96A6BFA9D0F0}" type="slidenum">
              <a:rPr lang="ru-RU" sz="1400" smtClean="0">
                <a:solidFill>
                  <a:srgbClr val="A50021"/>
                </a:solidFill>
              </a:rPr>
              <a:pPr algn="ctr"/>
              <a:t>4</a:t>
            </a:fld>
            <a:endParaRPr lang="ru-RU" sz="1400" dirty="0">
              <a:solidFill>
                <a:srgbClr val="A5002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4488" y="1385414"/>
            <a:ext cx="9073008" cy="4630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Aft>
                <a:spcPts val="300"/>
              </a:spcAft>
            </a:pPr>
            <a:r>
              <a:rPr lang="ru-RU" sz="24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сбора первичной информации:</a:t>
            </a:r>
          </a:p>
          <a:p>
            <a:pPr>
              <a:lnSpc>
                <a:spcPct val="95000"/>
              </a:lnSpc>
              <a:spcAft>
                <a:spcPts val="300"/>
              </a:spcAft>
            </a:pPr>
            <a:endParaRPr lang="ru-RU" sz="24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42000">
              <a:lnSpc>
                <a:spcPct val="95000"/>
              </a:lnSpc>
              <a:spcAft>
                <a:spcPts val="300"/>
              </a:spcAft>
              <a:buFont typeface="Wingdings" pitchFamily="2" charset="2"/>
              <a:buChar char="v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выявления мнения получателей услуг:</a:t>
            </a:r>
          </a:p>
          <a:p>
            <a:pPr marL="900000" indent="-342000">
              <a:lnSpc>
                <a:spcPct val="95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получателей услуг - письменная форма опроса, включая онлайн опрос по анкете, размещенной в информационно-телекоммуникационной сети «Интернет», а также на бумажных носителях в помещениях организаций.</a:t>
            </a:r>
          </a:p>
          <a:p>
            <a:pPr marL="558000">
              <a:lnSpc>
                <a:spcPct val="95000"/>
              </a:lnSpc>
              <a:spcAft>
                <a:spcPts val="300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indent="-342000">
              <a:lnSpc>
                <a:spcPct val="95000"/>
              </a:lnSpc>
              <a:spcAft>
                <a:spcPts val="300"/>
              </a:spcAft>
              <a:buFont typeface="Wingdings" pitchFamily="2" charset="2"/>
              <a:buChar char="v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изучения открытой информации о деятельности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здравоохранения:</a:t>
            </a:r>
          </a:p>
          <a:p>
            <a:pPr marL="900000" indent="-342000">
              <a:lnSpc>
                <a:spcPct val="95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наблюдения - сбор информации о деятельности организаций, размещенной на общедоступных информационных ресурсах;</a:t>
            </a:r>
          </a:p>
          <a:p>
            <a:pPr marL="900000" indent="-342000">
              <a:lnSpc>
                <a:spcPct val="95000"/>
              </a:lnSpc>
              <a:spcAft>
                <a:spcPts val="300"/>
              </a:spcAft>
              <a:buFont typeface="Wingdings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контент-анализ официальных сайтов организаций на предмет наличия или отсутствия материалов/ единиц информации в соответствии с требованиями нормативных правовых актов к содержанию общедоступных информационных ресурсов таких организаций.</a:t>
            </a:r>
          </a:p>
        </p:txBody>
      </p:sp>
      <p:pic>
        <p:nvPicPr>
          <p:cNvPr id="14" name="Picture 2" descr="Векторный герб Пермского края — Abali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6626"/>
            <a:ext cx="576064" cy="100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352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96616" y="1092299"/>
            <a:ext cx="792088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44488" y="6669360"/>
            <a:ext cx="91450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992560" y="260648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cap="all" dirty="0">
                <a:latin typeface="Arial Narrow" panose="020B0606020202030204" pitchFamily="34" charset="0"/>
              </a:rPr>
              <a:t>Критерии оценки качества условий оказания услуг организациями здравоохранения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489504" y="6453336"/>
            <a:ext cx="416496" cy="404664"/>
          </a:xfrm>
        </p:spPr>
        <p:txBody>
          <a:bodyPr/>
          <a:lstStyle/>
          <a:p>
            <a:pPr algn="ctr"/>
            <a:fld id="{B19B0651-EE4F-4900-A07F-96A6BFA9D0F0}" type="slidenum">
              <a:rPr lang="ru-RU" sz="1400" smtClean="0">
                <a:solidFill>
                  <a:srgbClr val="A50021"/>
                </a:solidFill>
              </a:rPr>
              <a:pPr algn="ctr"/>
              <a:t>5</a:t>
            </a:fld>
            <a:endParaRPr lang="ru-RU" sz="1400" dirty="0">
              <a:solidFill>
                <a:srgbClr val="A5002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361677"/>
              </p:ext>
            </p:extLst>
          </p:nvPr>
        </p:nvGraphicFramePr>
        <p:xfrm>
          <a:off x="128464" y="1092301"/>
          <a:ext cx="9577064" cy="5630342"/>
        </p:xfrm>
        <a:graphic>
          <a:graphicData uri="http://schemas.openxmlformats.org/drawingml/2006/table">
            <a:tbl>
              <a:tblPr/>
              <a:tblGrid>
                <a:gridCol w="1281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0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5013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5000"/>
                        </a:lnSpc>
                      </a:pP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</a:t>
                      </a:r>
                    </a:p>
                  </a:txBody>
                  <a:tcPr marL="4228" marR="4228" marT="4228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5000"/>
                        </a:lnSpc>
                      </a:pP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</a:p>
                  </a:txBody>
                  <a:tcPr marL="4228" marR="4228" marT="4228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5000"/>
                        </a:lnSpc>
                      </a:pP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Источники информации 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способы ее сбора</a:t>
                      </a:r>
                    </a:p>
                  </a:txBody>
                  <a:tcPr marL="4228" marR="4228" marT="4228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2908"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5000"/>
                        </a:lnSpc>
                      </a:pPr>
                      <a:r>
                        <a:rPr lang="ru-RU" sz="1000" b="1" i="0" u="none" strike="noStrike" dirty="0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 Открытость </a:t>
                      </a:r>
                      <a:br>
                        <a:rPr lang="ru-RU" sz="1000" b="1" i="0" u="none" strike="noStrike" dirty="0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доступность информации об организации </a:t>
                      </a:r>
                    </a:p>
                  </a:txBody>
                  <a:tcPr marL="4228" marR="4228" marT="4228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rtl="0" fontAlgn="ctr">
                        <a:lnSpc>
                          <a:spcPct val="105000"/>
                        </a:lnSpc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 Соответствие информации о деятельности организации, размещенной на общедоступных информационных ресурсах, ее содержанию и порядку (форме), установленным законодательными и иными нормативными правовыми актами РФ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5000"/>
                        </a:lnSpc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информационных стендов в помещении организации и официальных сайтов организации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3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rtl="0" fontAlgn="ctr">
                        <a:lnSpc>
                          <a:spcPct val="105000"/>
                        </a:lnSpc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 Наличие на официальном сайте организации информация о дистанционных способах обратной связи и взаимодействия с получателями услуг и их функционирование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5000"/>
                        </a:lnSpc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официальных сайтов организации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3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rtl="0" fontAlgn="ctr">
                        <a:lnSpc>
                          <a:spcPct val="105000"/>
                        </a:lnSpc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 Доля получателей услуг, удовлетворенных открытостью, полнотой и доступностью информации о деятельности организации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5000"/>
                        </a:lnSpc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Опрос потребителей услуг для выявления их мнения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353"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5000"/>
                        </a:lnSpc>
                      </a:pPr>
                      <a:r>
                        <a:rPr lang="ru-RU" sz="1000" b="1" i="0" u="none" strike="noStrike" dirty="0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II. Комфортность условий </a:t>
                      </a:r>
                      <a:r>
                        <a:rPr lang="ru-RU" sz="1000" b="1" i="0" u="none" strike="noStrike" dirty="0" err="1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предос-тавления</a:t>
                      </a:r>
                      <a:r>
                        <a:rPr lang="ru-RU" sz="1000" b="1" i="0" u="none" strike="noStrike" dirty="0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услуг, в т.ч. время ожидания предоставления услуг </a:t>
                      </a:r>
                    </a:p>
                  </a:txBody>
                  <a:tcPr marL="4228" marR="4228" marT="4228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rtl="0" fontAlgn="ctr">
                        <a:lnSpc>
                          <a:spcPct val="105000"/>
                        </a:lnSpc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 Обеспечение в организации комфортных условий для предоставления услуг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5000"/>
                        </a:lnSpc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Опрос потребителей услуг для выявления их мнения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3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rtl="0" fontAlgn="ctr">
                        <a:lnSpc>
                          <a:spcPct val="105000"/>
                        </a:lnSpc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 Время ожидания предоставления услуги (среднее время ожидания и своевременность предоставления услуги)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5000"/>
                        </a:lnSpc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Опрос потребителей услуг для выявления их мнения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rtl="0" fontAlgn="ctr">
                        <a:lnSpc>
                          <a:spcPct val="105000"/>
                        </a:lnSpc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2.3. Доля получателей услуг, удовлетворенных комфортностью предоставления услуг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5000"/>
                        </a:lnSpc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Опрос потребителей услуг для выявления их мнения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353"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5000"/>
                        </a:lnSpc>
                      </a:pPr>
                      <a:r>
                        <a:rPr lang="ru-RU" sz="1000" b="1" i="0" u="none" strike="noStrike" dirty="0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III. Доступность </a:t>
                      </a:r>
                      <a:br>
                        <a:rPr lang="ru-RU" sz="1000" b="1" i="0" u="none" strike="noStrike" dirty="0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услуг для </a:t>
                      </a:r>
                      <a:br>
                        <a:rPr lang="ru-RU" sz="1000" b="1" i="0" u="none" strike="noStrike" dirty="0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инвалидов </a:t>
                      </a:r>
                      <a:endParaRPr lang="ru-RU" sz="1000" b="1" i="0" u="none" strike="noStrike" dirty="0">
                        <a:solidFill>
                          <a:srgbClr val="A5002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28" marR="4228" marT="4228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rtl="0" fontAlgn="ctr">
                        <a:lnSpc>
                          <a:spcPct val="105000"/>
                        </a:lnSpc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3.1. Оборудование помещений организации социальной сферы и прилегающей к ней территории с учетом доступности для инвалидов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5000"/>
                        </a:lnSpc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условий доступности организаций для инвалидов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3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rtl="0" fontAlgn="ctr">
                        <a:lnSpc>
                          <a:spcPct val="105000"/>
                        </a:lnSpc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3.2. Обеспечение в организации социальной сферы условий доступности, позволяющих инвалидам получать услуги наравне с другими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5000"/>
                        </a:lnSpc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Изучение условий доступности услуг для инвалидов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3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rtl="0" fontAlgn="ctr">
                        <a:lnSpc>
                          <a:spcPct val="105000"/>
                        </a:lnSpc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3.3. Доля получателей услуг, удовлетворенных доступностью услуг для инвалидов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5000"/>
                        </a:lnSpc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Опрос потребителей услуг для выявления их мнения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3918"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5000"/>
                        </a:lnSpc>
                      </a:pPr>
                      <a:r>
                        <a:rPr lang="ru-RU" sz="1000" b="1" i="0" u="none" strike="noStrike" dirty="0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IV. </a:t>
                      </a:r>
                      <a:r>
                        <a:rPr lang="ru-RU" sz="1000" b="1" i="0" u="none" strike="noStrike" dirty="0" err="1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Доброжела-тельность</a:t>
                      </a:r>
                      <a:r>
                        <a:rPr lang="ru-RU" sz="1000" b="1" i="0" u="none" strike="noStrike" dirty="0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вежливость </a:t>
                      </a:r>
                    </a:p>
                    <a:p>
                      <a:pPr algn="ctr" fontAlgn="ctr">
                        <a:lnSpc>
                          <a:spcPct val="105000"/>
                        </a:lnSpc>
                      </a:pPr>
                      <a:r>
                        <a:rPr lang="ru-RU" sz="1000" b="1" i="0" u="none" strike="noStrike" dirty="0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работников организаций </a:t>
                      </a:r>
                    </a:p>
                  </a:txBody>
                  <a:tcPr marL="4228" marR="4228" marT="4228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rtl="0" fontAlgn="ctr">
                        <a:lnSpc>
                          <a:spcPct val="105000"/>
                        </a:lnSpc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4.1. Доля получателей услуг, удовлетворенных доброжелательностью, вежливостью работников организации социальной сферы, обеспечивающих первичный контакт и информирование получателя услуги при непосредственном обращении в организацию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5000"/>
                        </a:lnSpc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Опрос потребителей услуг для выявления их мнения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3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rtl="0" fontAlgn="ctr">
                        <a:lnSpc>
                          <a:spcPct val="105000"/>
                        </a:lnSpc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4.2. Доля получателей услуг, удовлетворенных доброжелательностью, вежливостью работников организации социальной сферы, обеспечивающих непосредственное оказание услуги при обращении в организацию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5000"/>
                        </a:lnSpc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Опрос потребителей услуг для выявления их мнения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3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rtl="0" fontAlgn="ctr">
                        <a:lnSpc>
                          <a:spcPct val="105000"/>
                        </a:lnSpc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4.3. Доля получателей услуг, удовлетворенных доброжелательностью, вежливостью работников организации социальной сферы при использовании дистанционных форм взаимодействия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5000"/>
                        </a:lnSpc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Опрос потребителей услуг для выявления их мнения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353">
                <a:tc rowSpan="3">
                  <a:txBody>
                    <a:bodyPr/>
                    <a:lstStyle/>
                    <a:p>
                      <a:pPr algn="ctr" fontAlgn="ctr">
                        <a:lnSpc>
                          <a:spcPct val="105000"/>
                        </a:lnSpc>
                      </a:pPr>
                      <a:r>
                        <a:rPr lang="ru-RU" sz="1000" b="1" i="0" u="none" strike="noStrike" dirty="0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V. </a:t>
                      </a:r>
                      <a:r>
                        <a:rPr lang="ru-RU" sz="1000" b="1" i="0" u="none" strike="noStrike" dirty="0" err="1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Удовлетво-ренность</a:t>
                      </a:r>
                      <a:r>
                        <a:rPr lang="ru-RU" sz="1000" b="1" i="1" u="none" strike="noStrike" dirty="0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000" b="1" i="1" u="none" strike="noStrike" dirty="0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условиями </a:t>
                      </a:r>
                      <a:br>
                        <a:rPr lang="ru-RU" sz="1000" b="1" i="0" u="none" strike="noStrike" dirty="0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000" b="1" i="0" u="none" strike="noStrike" dirty="0">
                          <a:solidFill>
                            <a:srgbClr val="A5002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оказания услуг </a:t>
                      </a:r>
                    </a:p>
                  </a:txBody>
                  <a:tcPr marL="4228" marR="4228" marT="4228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 rtl="0" fontAlgn="ctr">
                        <a:lnSpc>
                          <a:spcPct val="105000"/>
                        </a:lnSpc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5.1. Доля получателей услуг, которые готовы рекомендовать организацию социальной сферы родственникам и знакомым (могли бы ее рекомендовать, если бы была возможность выбора организации социальной сферы)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5000"/>
                        </a:lnSpc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Опрос потребителей услуг для выявления их мнения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93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rtl="0" fontAlgn="ctr">
                        <a:lnSpc>
                          <a:spcPct val="105000"/>
                        </a:lnSpc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5.2. Доля получателей услуг, удовлетворенных организационными условиями предоставления услуг (удовлетворенность графиком работы организации/ структурного подразделения/ отдельных специалистов)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5000"/>
                        </a:lnSpc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Опрос потребителей услуг для выявления их мнения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93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2000" algn="l" rtl="0" fontAlgn="ctr">
                        <a:lnSpc>
                          <a:spcPct val="105000"/>
                        </a:lnSpc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5.3. Доля получателей услуг, удовлетворенных в целом условиями оказания услуг в организации социальной сферы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lnSpc>
                          <a:spcPct val="105000"/>
                        </a:lnSpc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Опрос потребителей услуг для выявления их мнения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pic>
        <p:nvPicPr>
          <p:cNvPr id="9" name="Picture 2" descr="Векторный герб Пермского края — Abali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6626"/>
            <a:ext cx="576064" cy="100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352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96616" y="1092299"/>
            <a:ext cx="792088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44488" y="6669360"/>
            <a:ext cx="91450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216696" y="260648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ВЫБОРКА ОРГАНИЗАЦИЙ </a:t>
            </a:r>
            <a:br>
              <a:rPr lang="ru-RU" sz="2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 (фактическая)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489504" y="6453336"/>
            <a:ext cx="416496" cy="404664"/>
          </a:xfrm>
        </p:spPr>
        <p:txBody>
          <a:bodyPr/>
          <a:lstStyle/>
          <a:p>
            <a:pPr algn="ctr"/>
            <a:fld id="{B19B0651-EE4F-4900-A07F-96A6BFA9D0F0}" type="slidenum">
              <a:rPr lang="ru-RU" sz="1400" smtClean="0">
                <a:solidFill>
                  <a:srgbClr val="A50021"/>
                </a:solidFill>
              </a:rPr>
              <a:pPr algn="ctr"/>
              <a:t>6</a:t>
            </a:fld>
            <a:endParaRPr lang="ru-RU" sz="1400" dirty="0">
              <a:solidFill>
                <a:srgbClr val="A50021"/>
              </a:solidFill>
            </a:endParaRPr>
          </a:p>
        </p:txBody>
      </p:sp>
      <p:pic>
        <p:nvPicPr>
          <p:cNvPr id="8" name="Picture 2" descr="Векторный герб Пермского края — Abali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6626"/>
            <a:ext cx="576064" cy="100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606043"/>
              </p:ext>
            </p:extLst>
          </p:nvPr>
        </p:nvGraphicFramePr>
        <p:xfrm>
          <a:off x="200472" y="1241562"/>
          <a:ext cx="9433046" cy="52245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4787">
                  <a:extLst>
                    <a:ext uri="{9D8B030D-6E8A-4147-A177-3AD203B41FA5}">
                      <a16:colId xmlns:a16="http://schemas.microsoft.com/office/drawing/2014/main" val="1700361916"/>
                    </a:ext>
                  </a:extLst>
                </a:gridCol>
                <a:gridCol w="3490971">
                  <a:extLst>
                    <a:ext uri="{9D8B030D-6E8A-4147-A177-3AD203B41FA5}">
                      <a16:colId xmlns:a16="http://schemas.microsoft.com/office/drawing/2014/main" val="1577118845"/>
                    </a:ext>
                  </a:extLst>
                </a:gridCol>
                <a:gridCol w="1351822">
                  <a:extLst>
                    <a:ext uri="{9D8B030D-6E8A-4147-A177-3AD203B41FA5}">
                      <a16:colId xmlns:a16="http://schemas.microsoft.com/office/drawing/2014/main" val="3350372010"/>
                    </a:ext>
                  </a:extLst>
                </a:gridCol>
                <a:gridCol w="1351822">
                  <a:extLst>
                    <a:ext uri="{9D8B030D-6E8A-4147-A177-3AD203B41FA5}">
                      <a16:colId xmlns:a16="http://schemas.microsoft.com/office/drawing/2014/main" val="3824116497"/>
                    </a:ext>
                  </a:extLst>
                </a:gridCol>
                <a:gridCol w="1351822">
                  <a:extLst>
                    <a:ext uri="{9D8B030D-6E8A-4147-A177-3AD203B41FA5}">
                      <a16:colId xmlns:a16="http://schemas.microsoft.com/office/drawing/2014/main" val="3573169304"/>
                    </a:ext>
                  </a:extLst>
                </a:gridCol>
                <a:gridCol w="1351822">
                  <a:extLst>
                    <a:ext uri="{9D8B030D-6E8A-4147-A177-3AD203B41FA5}">
                      <a16:colId xmlns:a16="http://schemas.microsoft.com/office/drawing/2014/main" val="3037967113"/>
                    </a:ext>
                  </a:extLst>
                </a:gridCol>
              </a:tblGrid>
              <a:tr h="302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Выборка (план)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получения медицинской помощи в амбулаторных условиях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получения медицинской помощи в стационарных условиях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Выборка (фактическая)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extLst>
                  <a:ext uri="{0D108BD9-81ED-4DB2-BD59-A6C34878D82A}">
                    <a16:rowId xmlns:a16="http://schemas.microsoft.com/office/drawing/2014/main" val="443174017"/>
                  </a:ext>
                </a:extLst>
              </a:tr>
              <a:tr h="188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ПК «Краевая детская клиническая больница»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extLst>
                  <a:ext uri="{0D108BD9-81ED-4DB2-BD59-A6C34878D82A}">
                    <a16:rowId xmlns:a16="http://schemas.microsoft.com/office/drawing/2014/main" val="3916629015"/>
                  </a:ext>
                </a:extLst>
              </a:tr>
              <a:tr h="188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ПК «Детская клиническая больница имени П. И. Пичугина»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extLst>
                  <a:ext uri="{0D108BD9-81ED-4DB2-BD59-A6C34878D82A}">
                    <a16:rowId xmlns:a16="http://schemas.microsoft.com/office/drawing/2014/main" val="3941158611"/>
                  </a:ext>
                </a:extLst>
              </a:tr>
              <a:tr h="188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ПК «Чайковская детская городская больница»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extLst>
                  <a:ext uri="{0D108BD9-81ED-4DB2-BD59-A6C34878D82A}">
                    <a16:rowId xmlns:a16="http://schemas.microsoft.com/office/drawing/2014/main" val="2640462649"/>
                  </a:ext>
                </a:extLst>
              </a:tr>
              <a:tr h="188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ПК «Суксунская центральная районная больница»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extLst>
                  <a:ext uri="{0D108BD9-81ED-4DB2-BD59-A6C34878D82A}">
                    <a16:rowId xmlns:a16="http://schemas.microsoft.com/office/drawing/2014/main" val="1259564501"/>
                  </a:ext>
                </a:extLst>
              </a:tr>
              <a:tr h="188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ПК «Чусовская больница им. В.Г. Любимова»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extLst>
                  <a:ext uri="{0D108BD9-81ED-4DB2-BD59-A6C34878D82A}">
                    <a16:rowId xmlns:a16="http://schemas.microsoft.com/office/drawing/2014/main" val="2386952405"/>
                  </a:ext>
                </a:extLst>
              </a:tr>
              <a:tr h="188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ПК «Городская детская клиническая поликлиника № 5»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extLst>
                  <a:ext uri="{0D108BD9-81ED-4DB2-BD59-A6C34878D82A}">
                    <a16:rowId xmlns:a16="http://schemas.microsoft.com/office/drawing/2014/main" val="2872185134"/>
                  </a:ext>
                </a:extLst>
              </a:tr>
              <a:tr h="188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ПК «Северная больница Коми-Пермяцкого округа»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extLst>
                  <a:ext uri="{0D108BD9-81ED-4DB2-BD59-A6C34878D82A}">
                    <a16:rowId xmlns:a16="http://schemas.microsoft.com/office/drawing/2014/main" val="701613227"/>
                  </a:ext>
                </a:extLst>
              </a:tr>
              <a:tr h="188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ПК «Кунгурская больница»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extLst>
                  <a:ext uri="{0D108BD9-81ED-4DB2-BD59-A6C34878D82A}">
                    <a16:rowId xmlns:a16="http://schemas.microsoft.com/office/drawing/2014/main" val="1426524858"/>
                  </a:ext>
                </a:extLst>
              </a:tr>
              <a:tr h="188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ПК «Городская больница Лысьвенского городского округа»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extLst>
                  <a:ext uri="{0D108BD9-81ED-4DB2-BD59-A6C34878D82A}">
                    <a16:rowId xmlns:a16="http://schemas.microsoft.com/office/drawing/2014/main" val="1033068250"/>
                  </a:ext>
                </a:extLst>
              </a:tr>
              <a:tr h="188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ПК «Чердынская районная больница»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extLst>
                  <a:ext uri="{0D108BD9-81ED-4DB2-BD59-A6C34878D82A}">
                    <a16:rowId xmlns:a16="http://schemas.microsoft.com/office/drawing/2014/main" val="3044805185"/>
                  </a:ext>
                </a:extLst>
              </a:tr>
              <a:tr h="188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ПК «Чайковская центральная городская больница»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extLst>
                  <a:ext uri="{0D108BD9-81ED-4DB2-BD59-A6C34878D82A}">
                    <a16:rowId xmlns:a16="http://schemas.microsoft.com/office/drawing/2014/main" val="1609599113"/>
                  </a:ext>
                </a:extLst>
              </a:tr>
              <a:tr h="188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ПК «Краевая больница имени академика Вагнера Е.А.»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extLst>
                  <a:ext uri="{0D108BD9-81ED-4DB2-BD59-A6C34878D82A}">
                    <a16:rowId xmlns:a16="http://schemas.microsoft.com/office/drawing/2014/main" val="4112166524"/>
                  </a:ext>
                </a:extLst>
              </a:tr>
              <a:tr h="188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ПК «Осинская центральная районная больница»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extLst>
                  <a:ext uri="{0D108BD9-81ED-4DB2-BD59-A6C34878D82A}">
                    <a16:rowId xmlns:a16="http://schemas.microsoft.com/office/drawing/2014/main" val="300058485"/>
                  </a:ext>
                </a:extLst>
              </a:tr>
              <a:tr h="188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ПК «Еловская центральная районная больница»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extLst>
                  <a:ext uri="{0D108BD9-81ED-4DB2-BD59-A6C34878D82A}">
                    <a16:rowId xmlns:a16="http://schemas.microsoft.com/office/drawing/2014/main" val="1236981685"/>
                  </a:ext>
                </a:extLst>
              </a:tr>
              <a:tr h="188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ПК «Сивинская центральная районная больница»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extLst>
                  <a:ext uri="{0D108BD9-81ED-4DB2-BD59-A6C34878D82A}">
                    <a16:rowId xmlns:a16="http://schemas.microsoft.com/office/drawing/2014/main" val="3179020603"/>
                  </a:ext>
                </a:extLst>
              </a:tr>
              <a:tr h="188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ПК «Больница Коми-Пермяцкого округа»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extLst>
                  <a:ext uri="{0D108BD9-81ED-4DB2-BD59-A6C34878D82A}">
                    <a16:rowId xmlns:a16="http://schemas.microsoft.com/office/drawing/2014/main" val="366234919"/>
                  </a:ext>
                </a:extLst>
              </a:tr>
              <a:tr h="188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ПК «Городская больница г. Соликамск»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extLst>
                  <a:ext uri="{0D108BD9-81ED-4DB2-BD59-A6C34878D82A}">
                    <a16:rowId xmlns:a16="http://schemas.microsoft.com/office/drawing/2014/main" val="1872955419"/>
                  </a:ext>
                </a:extLst>
              </a:tr>
              <a:tr h="188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ПК «Красновишерская центральная районная больница»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extLst>
                  <a:ext uri="{0D108BD9-81ED-4DB2-BD59-A6C34878D82A}">
                    <a16:rowId xmlns:a16="http://schemas.microsoft.com/office/drawing/2014/main" val="2233615196"/>
                  </a:ext>
                </a:extLst>
              </a:tr>
              <a:tr h="188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ПК «Оханская центральная районная больница»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extLst>
                  <a:ext uri="{0D108BD9-81ED-4DB2-BD59-A6C34878D82A}">
                    <a16:rowId xmlns:a16="http://schemas.microsoft.com/office/drawing/2014/main" val="2883087924"/>
                  </a:ext>
                </a:extLst>
              </a:tr>
              <a:tr h="188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ПК «Кишертская центральная районная больница»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extLst>
                  <a:ext uri="{0D108BD9-81ED-4DB2-BD59-A6C34878D82A}">
                    <a16:rowId xmlns:a16="http://schemas.microsoft.com/office/drawing/2014/main" val="1410198905"/>
                  </a:ext>
                </a:extLst>
              </a:tr>
              <a:tr h="188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ПК «Добрянская центральная районная больница»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extLst>
                  <a:ext uri="{0D108BD9-81ED-4DB2-BD59-A6C34878D82A}">
                    <a16:rowId xmlns:a16="http://schemas.microsoft.com/office/drawing/2014/main" val="1354314504"/>
                  </a:ext>
                </a:extLst>
              </a:tr>
              <a:tr h="188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ПК «Очерская центральная районная больница»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extLst>
                  <a:ext uri="{0D108BD9-81ED-4DB2-BD59-A6C34878D82A}">
                    <a16:rowId xmlns:a16="http://schemas.microsoft.com/office/drawing/2014/main" val="2572832047"/>
                  </a:ext>
                </a:extLst>
              </a:tr>
              <a:tr h="188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ПК «Уинская центральная районная больница»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extLst>
                  <a:ext uri="{0D108BD9-81ED-4DB2-BD59-A6C34878D82A}">
                    <a16:rowId xmlns:a16="http://schemas.microsoft.com/office/drawing/2014/main" val="974566718"/>
                  </a:ext>
                </a:extLst>
              </a:tr>
              <a:tr h="188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ГАУЗ ПК «Городская клиническая больница № 4»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extLst>
                  <a:ext uri="{0D108BD9-81ED-4DB2-BD59-A6C34878D82A}">
                    <a16:rowId xmlns:a16="http://schemas.microsoft.com/office/drawing/2014/main" val="1691231066"/>
                  </a:ext>
                </a:extLst>
              </a:tr>
              <a:tr h="188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ПК «Большесосновская центральная районная больница им. Г.Ф. Колчановой»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72" marR="3272" marT="3272" marB="0" anchor="ctr"/>
                </a:tc>
                <a:extLst>
                  <a:ext uri="{0D108BD9-81ED-4DB2-BD59-A6C34878D82A}">
                    <a16:rowId xmlns:a16="http://schemas.microsoft.com/office/drawing/2014/main" val="1367825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352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96616" y="1092299"/>
            <a:ext cx="792088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44488" y="6669360"/>
            <a:ext cx="91450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216696" y="260648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ВЫБОРКА ОРГАНИЗАЦИЙ </a:t>
            </a:r>
            <a:br>
              <a:rPr lang="ru-RU" sz="2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 (фактическая)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489504" y="6453336"/>
            <a:ext cx="416496" cy="404664"/>
          </a:xfrm>
        </p:spPr>
        <p:txBody>
          <a:bodyPr/>
          <a:lstStyle/>
          <a:p>
            <a:pPr algn="ctr"/>
            <a:fld id="{B19B0651-EE4F-4900-A07F-96A6BFA9D0F0}" type="slidenum">
              <a:rPr lang="ru-RU" sz="1400" smtClean="0">
                <a:solidFill>
                  <a:srgbClr val="A50021"/>
                </a:solidFill>
              </a:rPr>
              <a:pPr algn="ctr"/>
              <a:t>7</a:t>
            </a:fld>
            <a:endParaRPr lang="ru-RU" sz="1400" dirty="0">
              <a:solidFill>
                <a:srgbClr val="A50021"/>
              </a:solidFill>
            </a:endParaRPr>
          </a:p>
        </p:txBody>
      </p:sp>
      <p:pic>
        <p:nvPicPr>
          <p:cNvPr id="8" name="Picture 2" descr="Векторный герб Пермского края — Abali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6626"/>
            <a:ext cx="576064" cy="100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987640"/>
              </p:ext>
            </p:extLst>
          </p:nvPr>
        </p:nvGraphicFramePr>
        <p:xfrm>
          <a:off x="241022" y="1180555"/>
          <a:ext cx="9433050" cy="53517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4788">
                  <a:extLst>
                    <a:ext uri="{9D8B030D-6E8A-4147-A177-3AD203B41FA5}">
                      <a16:colId xmlns:a16="http://schemas.microsoft.com/office/drawing/2014/main" val="4208923247"/>
                    </a:ext>
                  </a:extLst>
                </a:gridCol>
                <a:gridCol w="3490970">
                  <a:extLst>
                    <a:ext uri="{9D8B030D-6E8A-4147-A177-3AD203B41FA5}">
                      <a16:colId xmlns:a16="http://schemas.microsoft.com/office/drawing/2014/main" val="3221758569"/>
                    </a:ext>
                  </a:extLst>
                </a:gridCol>
                <a:gridCol w="1351823">
                  <a:extLst>
                    <a:ext uri="{9D8B030D-6E8A-4147-A177-3AD203B41FA5}">
                      <a16:colId xmlns:a16="http://schemas.microsoft.com/office/drawing/2014/main" val="2706792814"/>
                    </a:ext>
                  </a:extLst>
                </a:gridCol>
                <a:gridCol w="1351823">
                  <a:extLst>
                    <a:ext uri="{9D8B030D-6E8A-4147-A177-3AD203B41FA5}">
                      <a16:colId xmlns:a16="http://schemas.microsoft.com/office/drawing/2014/main" val="2120049270"/>
                    </a:ext>
                  </a:extLst>
                </a:gridCol>
                <a:gridCol w="1351823">
                  <a:extLst>
                    <a:ext uri="{9D8B030D-6E8A-4147-A177-3AD203B41FA5}">
                      <a16:colId xmlns:a16="http://schemas.microsoft.com/office/drawing/2014/main" val="778097934"/>
                    </a:ext>
                  </a:extLst>
                </a:gridCol>
                <a:gridCol w="1351823">
                  <a:extLst>
                    <a:ext uri="{9D8B030D-6E8A-4147-A177-3AD203B41FA5}">
                      <a16:colId xmlns:a16="http://schemas.microsoft.com/office/drawing/2014/main" val="2383188628"/>
                    </a:ext>
                  </a:extLst>
                </a:gridCol>
              </a:tblGrid>
              <a:tr h="360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Выборка (план)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получения медицинской помощи в амбулаторных условиях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получения медицинской помощи в стационарных условиях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Выборка (фактическая)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extLst>
                  <a:ext uri="{0D108BD9-81ED-4DB2-BD59-A6C34878D82A}">
                    <a16:rowId xmlns:a16="http://schemas.microsoft.com/office/drawing/2014/main" val="1222288056"/>
                  </a:ext>
                </a:extLst>
              </a:tr>
              <a:tr h="1881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ПК «Бардымская центральная районная больница им. А.П. Курочкиной»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extLst>
                  <a:ext uri="{0D108BD9-81ED-4DB2-BD59-A6C34878D82A}">
                    <a16:rowId xmlns:a16="http://schemas.microsoft.com/office/drawing/2014/main" val="48671705"/>
                  </a:ext>
                </a:extLst>
              </a:tr>
              <a:tr h="1881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ПК «</a:t>
                      </a:r>
                      <a:r>
                        <a:rPr lang="ru-RU" sz="9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Краснокамская</a:t>
                      </a:r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городская больница»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extLst>
                  <a:ext uri="{0D108BD9-81ED-4DB2-BD59-A6C34878D82A}">
                    <a16:rowId xmlns:a16="http://schemas.microsoft.com/office/drawing/2014/main" val="1739376127"/>
                  </a:ext>
                </a:extLst>
              </a:tr>
              <a:tr h="1881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ПК «Частинская центральная районная больница»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extLst>
                  <a:ext uri="{0D108BD9-81ED-4DB2-BD59-A6C34878D82A}">
                    <a16:rowId xmlns:a16="http://schemas.microsoft.com/office/drawing/2014/main" val="152332196"/>
                  </a:ext>
                </a:extLst>
              </a:tr>
              <a:tr h="1881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ПК «Городская детская клиническая поликлиника № 1»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extLst>
                  <a:ext uri="{0D108BD9-81ED-4DB2-BD59-A6C34878D82A}">
                    <a16:rowId xmlns:a16="http://schemas.microsoft.com/office/drawing/2014/main" val="1595385834"/>
                  </a:ext>
                </a:extLst>
              </a:tr>
              <a:tr h="1881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ПК «Городская клиническая поликлиника № 5»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extLst>
                  <a:ext uri="{0D108BD9-81ED-4DB2-BD59-A6C34878D82A}">
                    <a16:rowId xmlns:a16="http://schemas.microsoft.com/office/drawing/2014/main" val="3252233687"/>
                  </a:ext>
                </a:extLst>
              </a:tr>
              <a:tr h="1881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ПК «Чернушинская районная больница»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extLst>
                  <a:ext uri="{0D108BD9-81ED-4DB2-BD59-A6C34878D82A}">
                    <a16:rowId xmlns:a16="http://schemas.microsoft.com/office/drawing/2014/main" val="4189676039"/>
                  </a:ext>
                </a:extLst>
              </a:tr>
              <a:tr h="1881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ПК «Полазненская районная больница»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extLst>
                  <a:ext uri="{0D108BD9-81ED-4DB2-BD59-A6C34878D82A}">
                    <a16:rowId xmlns:a16="http://schemas.microsoft.com/office/drawing/2014/main" val="938613746"/>
                  </a:ext>
                </a:extLst>
              </a:tr>
              <a:tr h="1881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ПК «Городская детская клиническая поликлиника № 6»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extLst>
                  <a:ext uri="{0D108BD9-81ED-4DB2-BD59-A6C34878D82A}">
                    <a16:rowId xmlns:a16="http://schemas.microsoft.com/office/drawing/2014/main" val="2432803659"/>
                  </a:ext>
                </a:extLst>
              </a:tr>
              <a:tr h="1881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ПК «Детская клиническая больница № 13»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extLst>
                  <a:ext uri="{0D108BD9-81ED-4DB2-BD59-A6C34878D82A}">
                    <a16:rowId xmlns:a16="http://schemas.microsoft.com/office/drawing/2014/main" val="2247270417"/>
                  </a:ext>
                </a:extLst>
              </a:tr>
              <a:tr h="1881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ПК «Октябрьская центральная районная больница»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extLst>
                  <a:ext uri="{0D108BD9-81ED-4DB2-BD59-A6C34878D82A}">
                    <a16:rowId xmlns:a16="http://schemas.microsoft.com/office/drawing/2014/main" val="2948885238"/>
                  </a:ext>
                </a:extLst>
              </a:tr>
              <a:tr h="1881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ПК «Пермская центральная районная больница»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359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extLst>
                  <a:ext uri="{0D108BD9-81ED-4DB2-BD59-A6C34878D82A}">
                    <a16:rowId xmlns:a16="http://schemas.microsoft.com/office/drawing/2014/main" val="242605429"/>
                  </a:ext>
                </a:extLst>
              </a:tr>
              <a:tr h="1881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ПК «Ильинская центральная районная больница»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extLst>
                  <a:ext uri="{0D108BD9-81ED-4DB2-BD59-A6C34878D82A}">
                    <a16:rowId xmlns:a16="http://schemas.microsoft.com/office/drawing/2014/main" val="2328166519"/>
                  </a:ext>
                </a:extLst>
              </a:tr>
              <a:tr h="1881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ПК «Городская детская поликлиника № 4»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extLst>
                  <a:ext uri="{0D108BD9-81ED-4DB2-BD59-A6C34878D82A}">
                    <a16:rowId xmlns:a16="http://schemas.microsoft.com/office/drawing/2014/main" val="3269378493"/>
                  </a:ext>
                </a:extLst>
              </a:tr>
              <a:tr h="1881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ПК «Верещагинская центральная районная больница»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extLst>
                  <a:ext uri="{0D108BD9-81ED-4DB2-BD59-A6C34878D82A}">
                    <a16:rowId xmlns:a16="http://schemas.microsoft.com/office/drawing/2014/main" val="2905992897"/>
                  </a:ext>
                </a:extLst>
              </a:tr>
              <a:tr h="1881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ПК «Карагайская центральная районная больница»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extLst>
                  <a:ext uri="{0D108BD9-81ED-4DB2-BD59-A6C34878D82A}">
                    <a16:rowId xmlns:a16="http://schemas.microsoft.com/office/drawing/2014/main" val="1981500035"/>
                  </a:ext>
                </a:extLst>
              </a:tr>
              <a:tr h="1881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ПК «Городская детская клиническая больница № 3»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extLst>
                  <a:ext uri="{0D108BD9-81ED-4DB2-BD59-A6C34878D82A}">
                    <a16:rowId xmlns:a16="http://schemas.microsoft.com/office/drawing/2014/main" val="774907341"/>
                  </a:ext>
                </a:extLst>
              </a:tr>
              <a:tr h="1881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ПК «Городская детская поликлиника  № 3»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extLst>
                  <a:ext uri="{0D108BD9-81ED-4DB2-BD59-A6C34878D82A}">
                    <a16:rowId xmlns:a16="http://schemas.microsoft.com/office/drawing/2014/main" val="1345174610"/>
                  </a:ext>
                </a:extLst>
              </a:tr>
              <a:tr h="1881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ПК «Березовская центральная районная больница»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extLst>
                  <a:ext uri="{0D108BD9-81ED-4DB2-BD59-A6C34878D82A}">
                    <a16:rowId xmlns:a16="http://schemas.microsoft.com/office/drawing/2014/main" val="1089591069"/>
                  </a:ext>
                </a:extLst>
              </a:tr>
              <a:tr h="1881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ПК «Ординская центральная районная больница»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extLst>
                  <a:ext uri="{0D108BD9-81ED-4DB2-BD59-A6C34878D82A}">
                    <a16:rowId xmlns:a16="http://schemas.microsoft.com/office/drawing/2014/main" val="804001368"/>
                  </a:ext>
                </a:extLst>
              </a:tr>
              <a:tr h="1881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ПК «Нытвенская районная больница»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extLst>
                  <a:ext uri="{0D108BD9-81ED-4DB2-BD59-A6C34878D82A}">
                    <a16:rowId xmlns:a16="http://schemas.microsoft.com/office/drawing/2014/main" val="419664685"/>
                  </a:ext>
                </a:extLst>
              </a:tr>
              <a:tr h="1881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ПК «Горнозаводская районная больница»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extLst>
                  <a:ext uri="{0D108BD9-81ED-4DB2-BD59-A6C34878D82A}">
                    <a16:rowId xmlns:a16="http://schemas.microsoft.com/office/drawing/2014/main" val="3371434994"/>
                  </a:ext>
                </a:extLst>
              </a:tr>
              <a:tr h="1881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ПК «Куединская центральная районная больница»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extLst>
                  <a:ext uri="{0D108BD9-81ED-4DB2-BD59-A6C34878D82A}">
                    <a16:rowId xmlns:a16="http://schemas.microsoft.com/office/drawing/2014/main" val="3464192132"/>
                  </a:ext>
                </a:extLst>
              </a:tr>
              <a:tr h="1881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ПК «Клиническая больница Свердловского района»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extLst>
                  <a:ext uri="{0D108BD9-81ED-4DB2-BD59-A6C34878D82A}">
                    <a16:rowId xmlns:a16="http://schemas.microsoft.com/office/drawing/2014/main" val="4071215269"/>
                  </a:ext>
                </a:extLst>
              </a:tr>
              <a:tr h="1881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ПК «Городская больница № 6»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extLst>
                  <a:ext uri="{0D108BD9-81ED-4DB2-BD59-A6C34878D82A}">
                    <a16:rowId xmlns:a16="http://schemas.microsoft.com/office/drawing/2014/main" val="3170636621"/>
                  </a:ext>
                </a:extLst>
              </a:tr>
              <a:tr h="1881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ГБУЗ ПК  «Городская детская больница» г. Соликамск 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336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extLst>
                  <a:ext uri="{0D108BD9-81ED-4DB2-BD59-A6C34878D82A}">
                    <a16:rowId xmlns:a16="http://schemas.microsoft.com/office/drawing/2014/main" val="1837403355"/>
                  </a:ext>
                </a:extLst>
              </a:tr>
              <a:tr h="8277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18" marR="3218" marT="3218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30000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20082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17579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37661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29132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3881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96616" y="1092299"/>
            <a:ext cx="792088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44488" y="6669360"/>
            <a:ext cx="91450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136576" y="43626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и доступность информации </a:t>
            </a:r>
            <a:b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организациях здравоохранения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489504" y="6453336"/>
            <a:ext cx="416496" cy="404664"/>
          </a:xfrm>
        </p:spPr>
        <p:txBody>
          <a:bodyPr/>
          <a:lstStyle/>
          <a:p>
            <a:pPr algn="ctr"/>
            <a:fld id="{B19B0651-EE4F-4900-A07F-96A6BFA9D0F0}" type="slidenum">
              <a:rPr lang="ru-RU" sz="1400" smtClean="0">
                <a:solidFill>
                  <a:srgbClr val="A50021"/>
                </a:solidFill>
              </a:rPr>
              <a:pPr algn="ctr"/>
              <a:t>8</a:t>
            </a:fld>
            <a:endParaRPr lang="ru-RU" sz="1400" dirty="0">
              <a:solidFill>
                <a:srgbClr val="A50021"/>
              </a:solidFill>
            </a:endParaRPr>
          </a:p>
        </p:txBody>
      </p:sp>
      <p:pic>
        <p:nvPicPr>
          <p:cNvPr id="9" name="Picture 2" descr="Векторный герб Пермского края — Abali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6626"/>
            <a:ext cx="576064" cy="100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Диаграмма 1"/>
          <p:cNvPicPr>
            <a:picLocks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5640"/>
          <a:stretch/>
        </p:blipFill>
        <p:spPr bwMode="auto">
          <a:xfrm>
            <a:off x="1496616" y="1092299"/>
            <a:ext cx="7920880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352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96616" y="1092299"/>
            <a:ext cx="792088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44488" y="6669360"/>
            <a:ext cx="9145016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1136576" y="436268"/>
            <a:ext cx="84249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Открытость и доступность информации </a:t>
            </a:r>
            <a:b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организациях здравоохранения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489504" y="6453336"/>
            <a:ext cx="416496" cy="404664"/>
          </a:xfrm>
        </p:spPr>
        <p:txBody>
          <a:bodyPr/>
          <a:lstStyle/>
          <a:p>
            <a:pPr algn="ctr"/>
            <a:fld id="{B19B0651-EE4F-4900-A07F-96A6BFA9D0F0}" type="slidenum">
              <a:rPr lang="ru-RU" sz="1400" smtClean="0">
                <a:solidFill>
                  <a:srgbClr val="A50021"/>
                </a:solidFill>
              </a:rPr>
              <a:pPr algn="ctr"/>
              <a:t>9</a:t>
            </a:fld>
            <a:endParaRPr lang="ru-RU" sz="1400" dirty="0">
              <a:solidFill>
                <a:srgbClr val="A50021"/>
              </a:solidFill>
            </a:endParaRPr>
          </a:p>
        </p:txBody>
      </p:sp>
      <p:pic>
        <p:nvPicPr>
          <p:cNvPr id="9" name="Picture 2" descr="Векторный герб Пермского края — Abali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6626"/>
            <a:ext cx="576064" cy="100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Диаграмма 1"/>
          <p:cNvPicPr>
            <a:picLocks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4162"/>
          <a:stretch/>
        </p:blipFill>
        <p:spPr bwMode="auto">
          <a:xfrm>
            <a:off x="1496616" y="1092299"/>
            <a:ext cx="790656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1349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powerpointbase.com-823</Template>
  <TotalTime>6548</TotalTime>
  <Words>1743</Words>
  <Application>Microsoft Office PowerPoint</Application>
  <PresentationFormat>Лист A4 (210x297 мм)</PresentationFormat>
  <Paragraphs>441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Arial Narrow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savinih_olga@mail.ru</cp:lastModifiedBy>
  <cp:revision>595</cp:revision>
  <cp:lastPrinted>2021-10-21T04:07:59Z</cp:lastPrinted>
  <dcterms:created xsi:type="dcterms:W3CDTF">2018-09-25T05:34:14Z</dcterms:created>
  <dcterms:modified xsi:type="dcterms:W3CDTF">2022-02-10T06:28:56Z</dcterms:modified>
</cp:coreProperties>
</file>