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95" r:id="rId2"/>
    <p:sldId id="494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F79AD-C36C-4D78-99F5-2842F607BD0F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B50CE-6C5C-4FEC-8ABE-5107E72993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331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5141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B50CE-6C5C-4FEC-8ABE-5107E72993F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447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>
            <a:extLst>
              <a:ext uri="{FF2B5EF4-FFF2-40B4-BE49-F238E27FC236}">
                <a16:creationId xmlns:a16="http://schemas.microsoft.com/office/drawing/2014/main" id="{E9B814D6-E55E-4907-BCE2-A5D01E608E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>
            <a:extLst>
              <a:ext uri="{FF2B5EF4-FFF2-40B4-BE49-F238E27FC236}">
                <a16:creationId xmlns:a16="http://schemas.microsoft.com/office/drawing/2014/main" id="{2444CD0A-60C3-4900-AACB-5EEB4ED6E1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5604" name="Номер слайда 3">
            <a:extLst>
              <a:ext uri="{FF2B5EF4-FFF2-40B4-BE49-F238E27FC236}">
                <a16:creationId xmlns:a16="http://schemas.microsoft.com/office/drawing/2014/main" id="{ABC61C93-8542-4416-A358-9FDAE13174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fld id="{8E7AAB47-65EF-494F-8984-DA4123E5C490}" type="slidenum">
              <a:rPr lang="ru-RU" altLang="ru-RU" sz="1200"/>
              <a:pPr/>
              <a:t>2</a:t>
            </a:fld>
            <a:endParaRPr lang="ru-RU" alt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FA8136-9910-4F48-A474-C9C4EC36F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2072602-89AB-4F2C-B999-F261E1159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35E62C-5FCD-48CF-ABF2-B1A37DAD1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ABC3-B0C1-4A8C-B306-4A57CC85CFF9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DA3D39-142D-4A18-851B-E851B28CD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B9B39F-F9D5-4125-92AE-28585987B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5D0D-256C-4C2F-A888-46A7BEDED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70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25F1C-CACE-42FD-8244-B08B68EB4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5F22A38-86AD-48A7-ACFE-63DB74984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8DD5B4-983D-4A3E-8070-00A338E4A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ABC3-B0C1-4A8C-B306-4A57CC85CFF9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345B7B-81DB-4D94-96E1-F1B4F5658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88F23B-E7F2-4194-92CD-33999349D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5D0D-256C-4C2F-A888-46A7BEDED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26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4678FA7-C494-4DBC-9CCB-30FF274765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3FD47C8-F3C3-4DE4-B330-05AD68963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1DD5D5-1780-4164-B762-D33DE050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ABC3-B0C1-4A8C-B306-4A57CC85CFF9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881DA9-0FB4-4898-9060-B9E5D25BB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E3813A-6D67-4C07-A85C-7A18EEDC8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5D0D-256C-4C2F-A888-46A7BEDED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15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270F7D-D657-4A0E-976A-C5C3C8D61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3AB8CA-6C74-449F-A7FC-E285AD033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60118E-4F65-4D0F-BC39-E5DC70FB2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ABC3-B0C1-4A8C-B306-4A57CC85CFF9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ADA98A-1B6A-4FB1-85F7-E30981ED5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7A24B1-0D2B-4FBE-83A4-AFC9126DB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5D0D-256C-4C2F-A888-46A7BEDED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88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7D5EB2-78E0-450F-907E-C8C555927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D35D68-1184-4961-A259-E223F1A20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FF2C81-5508-4E83-A74C-1C461E424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ABC3-B0C1-4A8C-B306-4A57CC85CFF9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B0DAFF-1CA8-47F8-BB6B-6AE64A66B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DA7605-728C-4D14-9C0F-AD151122C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5D0D-256C-4C2F-A888-46A7BEDED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94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25FC8B-1162-439F-8847-DBA4CF127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D0E9F0-364F-41ED-8342-F45688A9F8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3B081BA-A425-4BEB-8CC7-A6973E996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B08DCD-4517-43B4-8ECE-D46882E40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ABC3-B0C1-4A8C-B306-4A57CC85CFF9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0B2631-E4D4-4716-90EB-5C1A01624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822582-2B77-4F24-8C97-A23F7150D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5D0D-256C-4C2F-A888-46A7BEDED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8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813E6A-BE0A-4924-90A7-4D15BD0E1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6AAD04-A61F-4C22-B5AA-1BE1F64A1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B076C9-72BA-43D4-88C0-57C095216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2FD9F97-1687-4F5B-B3CD-200FF3D43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081CA37-3169-4B9F-8EB6-AD2987FA17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EEF433-959D-43D1-9E33-5E880A5B5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ABC3-B0C1-4A8C-B306-4A57CC85CFF9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785D463-EAB6-4EA0-BB8A-21B566A61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4D5AACB-B85E-4C06-932A-A9485538C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5D0D-256C-4C2F-A888-46A7BEDED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97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533114-3D3F-4CC7-BE06-CA862D130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8A8E8A2-14E5-474E-B6AB-DCD72BD6A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ABC3-B0C1-4A8C-B306-4A57CC85CFF9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1A16270-65E6-4198-9613-296B98B04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AAAAFD2-6AF5-486A-977B-98670D3E2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5D0D-256C-4C2F-A888-46A7BEDED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9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FA8CCE3-F043-4F03-894B-E24A64BDB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ABC3-B0C1-4A8C-B306-4A57CC85CFF9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AABC31A-9CE6-48BE-9CE9-8F81A21EE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9CE642E-8FC9-44DB-8D96-D10BBDBE8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5D0D-256C-4C2F-A888-46A7BEDED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74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F9587-0A63-45C6-A757-C8E60CC80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B0EEA7-FDF6-4431-ABDE-77D5C8109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F2CF3A-5671-4F67-AE71-F6495030E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EC129E-E6F4-4779-9E7B-D0CD11B66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ABC3-B0C1-4A8C-B306-4A57CC85CFF9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60FDA9-220C-4ECC-AD6B-31C37483B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9D4302-F6F6-482C-AB96-1AA9EED8B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5D0D-256C-4C2F-A888-46A7BEDED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98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FC6FB3-253B-480D-AC24-338F274D5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0A037F5-A118-43D5-B285-CFBAA71E6C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86F09A1-9CA5-438E-971E-FF964132B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3E3254-2DD5-46AB-8150-7E301BCEC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ABC3-B0C1-4A8C-B306-4A57CC85CFF9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8E24B5-DCB4-48AA-B2CA-90B29F56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0655DB-C5BF-4344-9E08-44EECEE5A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5D0D-256C-4C2F-A888-46A7BEDED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985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884BEF-71B1-42C9-86FC-FE9AA0983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A6745C-5FBB-4971-B398-0C2FE77BA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CB9349-57EC-45B5-B9A4-DE61D7FA68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8ABC3-B0C1-4A8C-B306-4A57CC85CFF9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5AAAB8-21F5-4F2B-9D0C-A584EF51CA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7C56C9-72FA-4135-9185-4350A4437B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55D0D-256C-4C2F-A888-46A7BEDED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66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E63A95-C8AE-201B-9FD1-529EC6674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диспансеризации </a:t>
            </a:r>
            <a:b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взрослого населения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b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257BB1-AD5A-7D7C-BF38-AF76AD11D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/>
              <a:t>ДВН</a:t>
            </a:r>
          </a:p>
          <a:p>
            <a:r>
              <a:rPr lang="ru-RU" sz="2000" dirty="0"/>
              <a:t>Количество лиц, прошедших ДВН – 6119 чел.(75,1% от плана), в  том числе 3664 лиц трудоспособного возраста, 2455 – старше трудоспособного возраста.</a:t>
            </a:r>
          </a:p>
          <a:p>
            <a:r>
              <a:rPr lang="ru-RU" sz="2000" dirty="0"/>
              <a:t>Направлено на 2-ой этап – 2126 чел.</a:t>
            </a:r>
          </a:p>
          <a:p>
            <a:r>
              <a:rPr lang="ru-RU" sz="2000" dirty="0"/>
              <a:t>Выявлено: 3 - злокачественных новообразования, 111 – патологии сердечно-сосудистой системы.</a:t>
            </a:r>
          </a:p>
          <a:p>
            <a:pPr marL="0" indent="0">
              <a:buNone/>
            </a:pPr>
            <a:r>
              <a:rPr lang="ru-RU" sz="2000" b="1" u="sng" dirty="0"/>
              <a:t>Углубленная ДВН</a:t>
            </a:r>
          </a:p>
          <a:p>
            <a:r>
              <a:rPr lang="ru-RU" sz="2000" dirty="0"/>
              <a:t>Количество лиц, прошедших 1 этап УДВН – 749 чел. (100,6% от плана), 2-ой этап – 7 чел.</a:t>
            </a:r>
          </a:p>
          <a:p>
            <a:pPr marL="0" indent="0">
              <a:buNone/>
            </a:pPr>
            <a:r>
              <a:rPr lang="ru-RU" sz="2000" b="1" u="sng" dirty="0"/>
              <a:t>Профилактические медицинские осмотры</a:t>
            </a:r>
          </a:p>
          <a:p>
            <a:r>
              <a:rPr lang="ru-RU" sz="2000" dirty="0"/>
              <a:t>Количество лиц, прошедших ПМО – 1846 чел. (114% от плана) </a:t>
            </a:r>
          </a:p>
        </p:txBody>
      </p:sp>
    </p:spTree>
    <p:extLst>
      <p:ext uri="{BB962C8B-B14F-4D97-AF65-F5344CB8AC3E}">
        <p14:creationId xmlns:p14="http://schemas.microsoft.com/office/powerpoint/2010/main" val="269206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FE81CD-E00B-41A6-B5B0-4FE26912A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382" y="365125"/>
            <a:ext cx="11401844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диспансеризации взрослого населения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(по законченным случаям)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одержимое 4">
            <a:extLst>
              <a:ext uri="{FF2B5EF4-FFF2-40B4-BE49-F238E27FC236}">
                <a16:creationId xmlns:a16="http://schemas.microsoft.com/office/drawing/2014/main" id="{0F98C50C-C088-44DE-9FC4-3F44A5F779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102491"/>
              </p:ext>
            </p:extLst>
          </p:nvPr>
        </p:nvGraphicFramePr>
        <p:xfrm>
          <a:off x="2584450" y="1658938"/>
          <a:ext cx="7423150" cy="4825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037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</a:rPr>
                        <a:t>Период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</a:rPr>
                        <a:t>План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</a:rPr>
                        <a:t>Факт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% исполнения плана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7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00B050"/>
                          </a:solidFill>
                          <a:cs typeface="Aharoni" pitchFamily="2" charset="-79"/>
                        </a:rPr>
                        <a:t>2019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/>
                        <a:t>4400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/>
                        <a:t>3664</a:t>
                      </a:r>
                      <a:endParaRPr lang="en-US" sz="2400" b="1" i="0" dirty="0"/>
                    </a:p>
                    <a:p>
                      <a:pPr algn="ctr"/>
                      <a:endParaRPr lang="ru-RU" sz="2400" b="1" i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/>
                        <a:t>83%</a:t>
                      </a:r>
                    </a:p>
                    <a:p>
                      <a:pPr algn="ctr"/>
                      <a:endParaRPr lang="ru-RU" sz="2400" b="1" i="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7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00B050"/>
                          </a:solidFill>
                          <a:cs typeface="Aharoni" pitchFamily="2" charset="-79"/>
                        </a:rPr>
                        <a:t>2020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/>
                        <a:t>4445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/>
                        <a:t>1979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/>
                        <a:t>45%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297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00B050"/>
                          </a:solidFill>
                          <a:cs typeface="Aharoni" pitchFamily="2" charset="-79"/>
                        </a:rPr>
                        <a:t>2021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/>
                        <a:t>4686 </a:t>
                      </a:r>
                      <a:r>
                        <a:rPr lang="ru-RU" sz="1400" b="1" i="0" dirty="0"/>
                        <a:t>(</a:t>
                      </a:r>
                      <a:r>
                        <a:rPr lang="ru-RU" sz="1400" b="1" i="0" baseline="0" dirty="0"/>
                        <a:t>с УДВН)</a:t>
                      </a:r>
                      <a:endParaRPr lang="ru-RU" sz="1400" b="1" i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/>
                        <a:t>1455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/>
                        <a:t>31%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297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00B050"/>
                          </a:solidFill>
                          <a:cs typeface="Aharoni" pitchFamily="2" charset="-79"/>
                        </a:rPr>
                        <a:t>2022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/>
                        <a:t>5835 </a:t>
                      </a:r>
                      <a:r>
                        <a:rPr lang="ru-RU" sz="1400" b="1" i="0" dirty="0"/>
                        <a:t>(с УДВН)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/>
                        <a:t>4366 </a:t>
                      </a:r>
                      <a:r>
                        <a:rPr lang="ru-RU" sz="1400" b="1" i="0" dirty="0"/>
                        <a:t>(с УДВН)</a:t>
                      </a:r>
                    </a:p>
                    <a:p>
                      <a:pPr algn="ctr"/>
                      <a:endParaRPr lang="ru-RU" sz="2400" b="1" i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/>
                        <a:t>75%</a:t>
                      </a:r>
                      <a:endParaRPr lang="ru-RU" sz="2400" b="1" i="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236971343"/>
                  </a:ext>
                </a:extLst>
              </a:tr>
              <a:tr h="82297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00B050"/>
                          </a:solidFill>
                          <a:cs typeface="Aharoni" pitchFamily="2" charset="-79"/>
                        </a:rPr>
                        <a:t>2023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/>
                        <a:t>8146</a:t>
                      </a:r>
                      <a:r>
                        <a:rPr lang="ru-RU" sz="2000" b="1" i="0" dirty="0"/>
                        <a:t> </a:t>
                      </a:r>
                      <a:r>
                        <a:rPr lang="ru-RU" sz="1400" b="1" i="0" dirty="0"/>
                        <a:t>(с УДВН)</a:t>
                      </a:r>
                      <a:endParaRPr lang="ru-RU" sz="2000" b="1" i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/>
                        <a:t>6868 </a:t>
                      </a:r>
                      <a:r>
                        <a:rPr lang="ru-RU" sz="1400" b="1" i="0" dirty="0"/>
                        <a:t>(с УДВН)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/>
                        <a:t>84%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428709228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167</Words>
  <Application>Microsoft Office PowerPoint</Application>
  <PresentationFormat>Широкоэкранный</PresentationFormat>
  <Paragraphs>37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Times New Roman</vt:lpstr>
      <vt:lpstr>Тема Office</vt:lpstr>
      <vt:lpstr>Итоги диспансеризации  взрослого населения 2023 </vt:lpstr>
      <vt:lpstr> Итоги диспансеризации взрослого населения  (по законченным случаям)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Диспансеризация  взрослого населения  (по законченным случаям)</dc:title>
  <dc:creator>savinih_olga@mail.ru</dc:creator>
  <cp:lastModifiedBy>PC</cp:lastModifiedBy>
  <cp:revision>7</cp:revision>
  <dcterms:created xsi:type="dcterms:W3CDTF">2022-03-22T08:13:39Z</dcterms:created>
  <dcterms:modified xsi:type="dcterms:W3CDTF">2024-02-01T06:19:14Z</dcterms:modified>
</cp:coreProperties>
</file>